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39"/>
  </p:notesMasterIdLst>
  <p:handoutMasterIdLst>
    <p:handoutMasterId r:id="rId40"/>
  </p:handoutMasterIdLst>
  <p:sldIdLst>
    <p:sldId id="256" r:id="rId2"/>
    <p:sldId id="257" r:id="rId3"/>
    <p:sldId id="325" r:id="rId4"/>
    <p:sldId id="289" r:id="rId5"/>
    <p:sldId id="326" r:id="rId6"/>
    <p:sldId id="258" r:id="rId7"/>
    <p:sldId id="259" r:id="rId8"/>
    <p:sldId id="264" r:id="rId9"/>
    <p:sldId id="265" r:id="rId10"/>
    <p:sldId id="322" r:id="rId11"/>
    <p:sldId id="296" r:id="rId12"/>
    <p:sldId id="298" r:id="rId13"/>
    <p:sldId id="299" r:id="rId14"/>
    <p:sldId id="300" r:id="rId15"/>
    <p:sldId id="276" r:id="rId16"/>
    <p:sldId id="269" r:id="rId17"/>
    <p:sldId id="304" r:id="rId18"/>
    <p:sldId id="303" r:id="rId19"/>
    <p:sldId id="305" r:id="rId20"/>
    <p:sldId id="306" r:id="rId21"/>
    <p:sldId id="307" r:id="rId22"/>
    <p:sldId id="308" r:id="rId23"/>
    <p:sldId id="309" r:id="rId24"/>
    <p:sldId id="310" r:id="rId25"/>
    <p:sldId id="312" r:id="rId26"/>
    <p:sldId id="311" r:id="rId27"/>
    <p:sldId id="283" r:id="rId28"/>
    <p:sldId id="314" r:id="rId29"/>
    <p:sldId id="323" r:id="rId30"/>
    <p:sldId id="282" r:id="rId31"/>
    <p:sldId id="327" r:id="rId32"/>
    <p:sldId id="280" r:id="rId33"/>
    <p:sldId id="316" r:id="rId34"/>
    <p:sldId id="319" r:id="rId35"/>
    <p:sldId id="318" r:id="rId36"/>
    <p:sldId id="295" r:id="rId37"/>
    <p:sldId id="286" r:id="rId38"/>
  </p:sldIdLst>
  <p:sldSz cx="9144000" cy="5143500" type="screen16x9"/>
  <p:notesSz cx="7099300" cy="10234613"/>
  <p:embeddedFontLst>
    <p:embeddedFont>
      <p:font typeface="Calibri" pitchFamily="34" charset="0"/>
      <p:regular r:id="rId41"/>
      <p:bold r:id="rId42"/>
      <p:italic r:id="rId43"/>
      <p:boldItalic r:id="rId44"/>
    </p:embeddedFont>
    <p:embeddedFont>
      <p:font typeface="Century Gothic" pitchFamily="34" charset="0"/>
      <p:regular r:id="rId45"/>
      <p:bold r:id="rId46"/>
      <p:italic r:id="rId47"/>
      <p:boldItalic r:id="rId48"/>
    </p:embeddedFont>
  </p:embeddedFont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FFF61"/>
    <a:srgbClr val="5F5F5F"/>
    <a:srgbClr val="6600FF"/>
    <a:srgbClr val="375DFF"/>
    <a:srgbClr val="00FFFF"/>
    <a:srgbClr val="66FF33"/>
    <a:srgbClr val="FF8001"/>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0" autoAdjust="0"/>
    <p:restoredTop sz="70918" autoAdjust="0"/>
  </p:normalViewPr>
  <p:slideViewPr>
    <p:cSldViewPr>
      <p:cViewPr varScale="1">
        <p:scale>
          <a:sx n="103" d="100"/>
          <a:sy n="103" d="100"/>
        </p:scale>
        <p:origin x="-108" y="-156"/>
      </p:cViewPr>
      <p:guideLst>
        <p:guide orient="horz" pos="1620"/>
        <p:guide pos="2880"/>
      </p:guideLst>
    </p:cSldViewPr>
  </p:slideViewPr>
  <p:outlineViewPr>
    <p:cViewPr>
      <p:scale>
        <a:sx n="33" d="100"/>
        <a:sy n="33" d="100"/>
      </p:scale>
      <p:origin x="0" y="587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E7B4ACE3-130F-4A83-B486-D603447481D6}" type="datetimeFigureOut">
              <a:rPr lang="zh-CN" altLang="en-US" smtClean="0"/>
              <a:pPr/>
              <a:t>2010/8/20</a:t>
            </a:fld>
            <a:endParaRPr lang="zh-CN" altLang="en-US"/>
          </a:p>
        </p:txBody>
      </p:sp>
      <p:sp>
        <p:nvSpPr>
          <p:cNvPr id="4" name="页脚占位符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E9CC6503-A341-4A26-A025-44BABB743796}" type="slidenum">
              <a:rPr lang="zh-CN" altLang="en-US" smtClean="0"/>
              <a:pPr/>
              <a:t>‹#›</a:t>
            </a:fld>
            <a:endParaRPr lang="zh-CN" altLang="en-US"/>
          </a:p>
        </p:txBody>
      </p:sp>
    </p:spTree>
    <p:extLst>
      <p:ext uri="{BB962C8B-B14F-4D97-AF65-F5344CB8AC3E}">
        <p14:creationId xmlns:p14="http://schemas.microsoft.com/office/powerpoint/2010/main" val="4056456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ea typeface="+mn-ea"/>
              </a:defRPr>
            </a:lvl1pPr>
          </a:lstStyle>
          <a:p>
            <a:pPr>
              <a:defRPr/>
            </a:pPr>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ea typeface="+mn-ea"/>
              </a:defRPr>
            </a:lvl1pPr>
          </a:lstStyle>
          <a:p>
            <a:pPr>
              <a:defRPr/>
            </a:pPr>
            <a:fld id="{78638261-443A-4569-A2E0-8200BBA84CD4}" type="datetimeFigureOut">
              <a:rPr lang="zh-CN" altLang="en-US"/>
              <a:pPr>
                <a:defRPr/>
              </a:pPr>
              <a:t>2010/8/20</a:t>
            </a:fld>
            <a:endParaRPr lang="zh-CN" altLang="en-US"/>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zh-CN" altLang="en-US" noProof="0" smtClean="0"/>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ea typeface="+mn-ea"/>
              </a:defRPr>
            </a:lvl1pPr>
          </a:lstStyle>
          <a:p>
            <a:pPr>
              <a:defRPr/>
            </a:pPr>
            <a:fld id="{2D6A59AD-E720-443C-84A3-BC68ABEEAB2B}" type="slidenum">
              <a:rPr lang="zh-CN" altLang="en-US"/>
              <a:pPr>
                <a:defRPr/>
              </a:pPr>
              <a:t>‹#›</a:t>
            </a:fld>
            <a:endParaRPr lang="zh-CN" altLang="en-US"/>
          </a:p>
        </p:txBody>
      </p:sp>
    </p:spTree>
    <p:extLst>
      <p:ext uri="{BB962C8B-B14F-4D97-AF65-F5344CB8AC3E}">
        <p14:creationId xmlns:p14="http://schemas.microsoft.com/office/powerpoint/2010/main" val="746455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p:spPr>
      </p:sp>
      <p:sp>
        <p:nvSpPr>
          <p:cNvPr id="3" name="备注占位符 2"/>
          <p:cNvSpPr>
            <a:spLocks noGrp="1"/>
          </p:cNvSpPr>
          <p:nvPr>
            <p:ph type="body" idx="1"/>
          </p:nvPr>
        </p:nvSpPr>
        <p:spPr/>
        <p:txBody>
          <a:bodyPr/>
          <a:lstStyle/>
          <a:p>
            <a:pPr eaLnBrk="1" fontAlgn="auto" hangingPunct="1">
              <a:spcBef>
                <a:spcPts val="0"/>
              </a:spcBef>
              <a:spcAft>
                <a:spcPts val="0"/>
              </a:spcAft>
              <a:defRPr/>
            </a:pPr>
            <a:endParaRPr lang="en-US" altLang="zh-CN" dirty="0" smtClean="0"/>
          </a:p>
        </p:txBody>
      </p:sp>
      <p:sp>
        <p:nvSpPr>
          <p:cNvPr id="3584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9190DD-35F7-47FA-8CD4-E8718745D3FC}" type="slidenum">
              <a:rPr lang="zh-CN" altLang="en-US" smtClean="0"/>
              <a:pPr fontAlgn="base">
                <a:spcBef>
                  <a:spcPct val="0"/>
                </a:spcBef>
                <a:spcAft>
                  <a:spcPct val="0"/>
                </a:spcAft>
              </a:pPr>
              <a:t>1</a:t>
            </a:fld>
            <a:endParaRPr lang="en-US"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In 2D vector graphics, such color discontinuities are typically represented by curves, while in a solid texture, they form 3D surfaces and divide the entire texture volume into separate regions.</a:t>
            </a:r>
          </a:p>
          <a:p>
            <a:r>
              <a:rPr lang="en-US" altLang="zh-CN" dirty="0" smtClean="0"/>
              <a:t>Within</a:t>
            </a:r>
            <a:r>
              <a:rPr lang="en-US" altLang="zh-CN" baseline="0" dirty="0" smtClean="0"/>
              <a:t> each region we assume the color variations are relatively smooth and thus insensitive to magnification.</a:t>
            </a:r>
          </a:p>
          <a:p>
            <a:endParaRPr lang="en-US" altLang="zh-CN" baseline="0" dirty="0" smtClean="0"/>
          </a:p>
          <a:p>
            <a:r>
              <a:rPr lang="en-US" altLang="zh-CN" baseline="0" dirty="0" smtClean="0"/>
              <a:t>Such decomposition allows us to treat these two types of features differently.</a:t>
            </a:r>
            <a:endParaRPr lang="en-US" altLang="zh-CN" baseline="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CN" baseline="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The region boundaries </a:t>
            </a:r>
            <a:r>
              <a:rPr lang="en-US" altLang="zh-CN" baseline="0" dirty="0" smtClean="0"/>
              <a:t>correspond to the sharp color discontinuities in the texture.</a:t>
            </a:r>
          </a:p>
          <a:p>
            <a:r>
              <a:rPr lang="en-US" altLang="zh-CN" dirty="0" smtClean="0"/>
              <a:t>They </a:t>
            </a:r>
            <a:r>
              <a:rPr lang="en-US" altLang="zh-CN" baseline="0" dirty="0" smtClean="0"/>
              <a:t>are 3D surfaces that divide the texture volume into separate regions.</a:t>
            </a:r>
          </a:p>
          <a:p>
            <a:endParaRPr lang="en-US" altLang="zh-CN" baseline="0" dirty="0" smtClean="0"/>
          </a:p>
          <a:p>
            <a:r>
              <a:rPr lang="en-US" altLang="zh-CN" baseline="0" dirty="0" smtClean="0"/>
              <a:t>We </a:t>
            </a:r>
            <a:r>
              <a:rPr lang="en-US" altLang="zh-CN" dirty="0" smtClean="0"/>
              <a:t>define these surfaces implicitly through a 3D signed distance function.</a:t>
            </a:r>
          </a:p>
          <a:p>
            <a:r>
              <a:rPr lang="en-US" altLang="zh-CN" dirty="0" smtClean="0"/>
              <a:t>Given</a:t>
            </a:r>
            <a:r>
              <a:rPr lang="en-US" altLang="zh-CN" baseline="0" dirty="0" smtClean="0"/>
              <a:t> some 3D </a:t>
            </a:r>
            <a:r>
              <a:rPr lang="en-US" altLang="zh-CN" dirty="0" smtClean="0"/>
              <a:t>surfaces in a volume, we can define a 3D real-valued function where the absolute value at any location is the shortest distance to the nearest surface point, and the sign indicates whether a location is inside or outside a surface.</a:t>
            </a:r>
          </a:p>
          <a:p>
            <a:r>
              <a:rPr lang="en-US" altLang="zh-CN" dirty="0" smtClean="0"/>
              <a:t>Here is a</a:t>
            </a:r>
            <a:r>
              <a:rPr lang="en-US" altLang="zh-CN" baseline="0" dirty="0" smtClean="0"/>
              <a:t>n example distance function where the signed distance is visualized in pseudo color.</a:t>
            </a:r>
            <a:endParaRPr lang="en-US" altLang="zh-CN" dirty="0" smtClean="0"/>
          </a:p>
          <a:p>
            <a:r>
              <a:rPr lang="en-US" altLang="zh-CN" dirty="0" smtClean="0"/>
              <a:t>We say it defines the surfaces implicitly because the set of </a:t>
            </a:r>
            <a:r>
              <a:rPr lang="en-US" altLang="zh-CN" baseline="0" dirty="0" smtClean="0"/>
              <a:t>all locations where the function value is zero are exactly the original surfaces, although we don’t even know the parametric expression of the surfaces.</a:t>
            </a:r>
            <a:endParaRPr lang="en-US" altLang="zh-CN" dirty="0" smtClean="0"/>
          </a:p>
          <a:p>
            <a:endParaRPr lang="en-US" altLang="zh-CN" baseline="0" dirty="0" smtClean="0"/>
          </a:p>
          <a:p>
            <a:r>
              <a:rPr lang="en-US" altLang="zh-CN" dirty="0" smtClean="0"/>
              <a:t>We store the distance function by recording its values at the voxels of a 3D grid.</a:t>
            </a:r>
            <a:r>
              <a:rPr lang="en-US" altLang="zh-CN" baseline="0" dirty="0" smtClean="0"/>
              <a:t> </a:t>
            </a:r>
          </a:p>
          <a:p>
            <a:r>
              <a:rPr lang="en-US" altLang="zh-CN" baseline="0" dirty="0" smtClean="0"/>
              <a:t>The value at an arbitrary location can be reconstructed on-the-fly by </a:t>
            </a:r>
            <a:r>
              <a:rPr lang="en-US" altLang="zh-CN" baseline="0" dirty="0" err="1" smtClean="0"/>
              <a:t>tricubic</a:t>
            </a:r>
            <a:r>
              <a:rPr lang="en-US" altLang="zh-CN" baseline="0" dirty="0" smtClean="0"/>
              <a:t> interpolation from nearby voxels in the grid.</a:t>
            </a:r>
            <a:endParaRPr lang="en-US" altLang="zh-CN"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Since the region boundaries divide the texture volume into separate regions,</a:t>
            </a:r>
            <a:r>
              <a:rPr lang="en-US" altLang="zh-CN" baseline="0" smtClean="0"/>
              <a:t> we assign a unique label for each region, as shown here in pseudo-color.</a:t>
            </a:r>
            <a:endParaRPr lang="en-US" altLang="zh-CN" smtClean="0"/>
          </a:p>
          <a:p>
            <a:endParaRPr lang="en-US" altLang="zh-CN" baseline="0" smtClean="0"/>
          </a:p>
          <a:p>
            <a:r>
              <a:rPr lang="en-US" altLang="zh-CN" baseline="0" smtClean="0"/>
              <a:t>In order to efficiently determine which region an arbitrary location belongs to, we conceptually store the region labels at every voxel of the signed distance function grid.</a:t>
            </a:r>
          </a:p>
          <a:p>
            <a:r>
              <a:rPr lang="en-US" altLang="zh-CN" baseline="0" smtClean="0"/>
              <a:t>However, unlike the distance function, labels are constant within each region, so in practice we can use an efficient method to minimize the required storage.</a:t>
            </a:r>
            <a:endParaRPr lang="en-US" altLang="zh-CN"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Within each individual region, we assume the color variation is relatively smooth and can be modeled</a:t>
            </a:r>
            <a:r>
              <a:rPr lang="en-US" altLang="zh-CN" baseline="0" dirty="0" smtClean="0"/>
              <a:t> by a set of radial basis functions.</a:t>
            </a:r>
          </a:p>
          <a:p>
            <a:r>
              <a:rPr lang="en-US" altLang="zh-CN" baseline="0" dirty="0" smtClean="0"/>
              <a:t>Here we use a 2D illustration for clarity.</a:t>
            </a:r>
          </a:p>
          <a:p>
            <a:r>
              <a:rPr lang="en-US" altLang="zh-CN" baseline="0" dirty="0" smtClean="0"/>
              <a:t>The radial basis functions can be imagined as individual radial color gradients scattered inside the texture volume. </a:t>
            </a:r>
          </a:p>
          <a:p>
            <a:r>
              <a:rPr lang="en-US" altLang="zh-CN" baseline="0" dirty="0" smtClean="0"/>
              <a:t>Each of them has a finite radius and affects the color within its range.</a:t>
            </a:r>
          </a:p>
          <a:p>
            <a:r>
              <a:rPr lang="en-US" altLang="zh-CN" baseline="0" dirty="0" smtClean="0"/>
              <a:t>Thus the color at an arbitrary location can be computed by adding up the impact of nearby RBFs.</a:t>
            </a:r>
            <a:endParaRPr lang="en-US" altLang="zh-CN" dirty="0" smtClean="0"/>
          </a:p>
          <a:p>
            <a:endParaRPr lang="en-US" altLang="zh-CN" baseline="0" dirty="0" smtClean="0"/>
          </a:p>
          <a:p>
            <a:r>
              <a:rPr lang="en-US" altLang="zh-CN" baseline="0" dirty="0" smtClean="0"/>
              <a:t>Compared to the limited types of color gradients in common 2D vector representations, these radial basis functions provide a similar, but more flexible and generic method to model complex color variations.</a:t>
            </a:r>
            <a:endParaRPr lang="en-US" altLang="zh-CN"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mtClean="0"/>
              <a:t>During real-time texture mapping, the vector solid texture is rasterized to the screen.</a:t>
            </a:r>
          </a:p>
          <a:p>
            <a:r>
              <a:rPr lang="en-US" altLang="zh-CN" smtClean="0"/>
              <a:t>To find the color of a pixel, we first get its</a:t>
            </a:r>
            <a:r>
              <a:rPr lang="en-US" altLang="zh-CN" baseline="0" smtClean="0"/>
              <a:t> 3D texture coordinates T.</a:t>
            </a:r>
          </a:p>
          <a:p>
            <a:r>
              <a:rPr lang="en-US" altLang="zh-CN" smtClean="0"/>
              <a:t>By looking up</a:t>
            </a:r>
            <a:r>
              <a:rPr lang="en-US" altLang="zh-CN" baseline="0" smtClean="0"/>
              <a:t> the corresponding signed distance value and region label at coordinates T, we can determine which region it belongs to.</a:t>
            </a:r>
          </a:p>
          <a:p>
            <a:r>
              <a:rPr lang="en-US" altLang="zh-CN" baseline="0" smtClean="0"/>
              <a:t>Finally, the impact from all the radial basis functions in that region is added up to yield the final color of the pixel.</a:t>
            </a:r>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CN"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CN"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pPr defTabSz="990478">
              <a:defRPr/>
            </a:pPr>
            <a:r>
              <a:rPr lang="en-US" altLang="zh-CN" dirty="0" smtClean="0"/>
              <a:t>The first thing to do is to identify the</a:t>
            </a:r>
            <a:r>
              <a:rPr lang="en-US" altLang="zh-CN" baseline="0" dirty="0" smtClean="0"/>
              <a:t> sharp features in the original bitmap solid texture by creating a signed distance function.</a:t>
            </a:r>
          </a:p>
          <a:p>
            <a:r>
              <a:rPr lang="en-US" altLang="zh-CN" dirty="0" smtClean="0"/>
              <a:t>But before doing that, we may find that some bitmap solid textures already come up with a distance function. </a:t>
            </a:r>
          </a:p>
          <a:p>
            <a:r>
              <a:rPr lang="en-US" altLang="zh-CN" dirty="0" smtClean="0"/>
              <a:t>M</a:t>
            </a:r>
            <a:r>
              <a:rPr lang="en-US" altLang="zh-CN" baseline="0" dirty="0" smtClean="0"/>
              <a:t>any example-based texture synthesis algorithms use signed distance functions as an additional “feature map” channel to improve the structure coherence during the synthesis.</a:t>
            </a:r>
          </a:p>
          <a:p>
            <a:endParaRPr lang="en-US" altLang="zh-CN" baseline="0" dirty="0" smtClean="0"/>
          </a:p>
          <a:p>
            <a:r>
              <a:rPr lang="en-US" altLang="zh-CN" baseline="0" dirty="0" smtClean="0"/>
              <a:t>Such distance function can be directly used for vectorization because in most cases it exactly indicates the sharp color discontinuities in the original texture.</a:t>
            </a:r>
            <a:endParaRPr lang="en-US" altLang="zh-CN"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pPr defTabSz="990478">
              <a:defRPr/>
            </a:pPr>
            <a:r>
              <a:rPr lang="en-US" altLang="zh-CN" dirty="0" smtClean="0"/>
              <a:t>If the bitmap solid texture doesn’t contain a distance function, we let the user to create one manually.</a:t>
            </a:r>
          </a:p>
          <a:p>
            <a:pPr defTabSz="990478">
              <a:defRPr/>
            </a:pPr>
            <a:r>
              <a:rPr lang="en-US" altLang="zh-CN" dirty="0" smtClean="0"/>
              <a:t>In this case the user only needs to choose a</a:t>
            </a:r>
            <a:r>
              <a:rPr lang="en-US" altLang="zh-CN" baseline="0" dirty="0" smtClean="0"/>
              <a:t> single 2D slice from the solid texture, and </a:t>
            </a:r>
            <a:r>
              <a:rPr lang="en-US" altLang="zh-CN" dirty="0" smtClean="0"/>
              <a:t>create</a:t>
            </a:r>
            <a:r>
              <a:rPr lang="en-US" altLang="zh-CN" baseline="0" dirty="0" smtClean="0"/>
              <a:t> a 2D binary mask for the slice.</a:t>
            </a:r>
          </a:p>
          <a:p>
            <a:pPr defTabSz="990478">
              <a:defRPr/>
            </a:pPr>
            <a:r>
              <a:rPr lang="en-US" altLang="zh-CN" baseline="0" dirty="0" smtClean="0"/>
              <a:t>From this mask a 2D signed distance function can be easily computed, then an algorithm similar to Image Analogy will automatically synthesize the 3D distance function for the user.</a:t>
            </a:r>
            <a:endParaRPr lang="en-US" altLang="zh-CN" dirty="0" smtClean="0"/>
          </a:p>
          <a:p>
            <a:pPr defTabSz="990478">
              <a:defRPr/>
            </a:pPr>
            <a:endParaRPr lang="en-US" altLang="zh-CN"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p:spPr>
      </p:sp>
      <p:sp>
        <p:nvSpPr>
          <p:cNvPr id="36867"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CN"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pPr defTabSz="990478">
              <a:defRPr/>
            </a:pPr>
            <a:r>
              <a:rPr lang="en-US" altLang="zh-CN" dirty="0" smtClean="0"/>
              <a:t>Once we have the distance function, we could assign a</a:t>
            </a:r>
            <a:r>
              <a:rPr lang="en-US" altLang="zh-CN" baseline="0" dirty="0" smtClean="0"/>
              <a:t> unique label to each region separated by the zero-</a:t>
            </a:r>
            <a:r>
              <a:rPr lang="en-US" altLang="zh-CN" baseline="0" dirty="0" err="1" smtClean="0"/>
              <a:t>isosurface</a:t>
            </a:r>
            <a:r>
              <a:rPr lang="en-US" altLang="zh-CN" baseline="0" dirty="0" smtClean="0"/>
              <a:t> of the distance function. A simple flood-fill method would serve this purpose..</a:t>
            </a:r>
            <a:endParaRPr lang="en-US" altLang="zh-CN"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The final step is RBF color fitting, which is to find a given number of radial basis functions that best approximate the existing color variation within every region.</a:t>
            </a:r>
          </a:p>
          <a:p>
            <a:r>
              <a:rPr lang="en-US" altLang="zh-CN" baseline="0" dirty="0" smtClean="0"/>
              <a:t>Due to the large number of RBFs in a texture, this is a highly non-linear optimization problem.</a:t>
            </a:r>
            <a:endParaRPr lang="en-US" altLang="zh-CN" dirty="0" smtClean="0"/>
          </a:p>
          <a:p>
            <a:r>
              <a:rPr lang="en-US" altLang="zh-CN" dirty="0" smtClean="0"/>
              <a:t>We use the L-BFGS-B algorithm and utilize teleportation to avoid entrapment in local minima.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noFill/>
          <a:ln>
            <a:solidFill>
              <a:srgbClr val="000000"/>
            </a:solidFill>
            <a:miter lim="800000"/>
            <a:headEnd/>
            <a:tailEnd/>
          </a:ln>
        </p:spPr>
      </p:sp>
      <p:sp>
        <p:nvSpPr>
          <p:cNvPr id="36867"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CN"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baseline="0" dirty="0" smtClean="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Remember that we have conceptually stored the region label at every </a:t>
            </a:r>
            <a:r>
              <a:rPr lang="en-US" altLang="zh-CN" dirty="0" err="1" smtClean="0"/>
              <a:t>voxel</a:t>
            </a:r>
            <a:r>
              <a:rPr lang="en-US" altLang="zh-CN" dirty="0" smtClean="0"/>
              <a:t> of the distance function grid.</a:t>
            </a:r>
          </a:p>
          <a:p>
            <a:r>
              <a:rPr lang="en-US" altLang="zh-CN" dirty="0" smtClean="0"/>
              <a:t>In practice, we actually store a</a:t>
            </a:r>
            <a:r>
              <a:rPr lang="en-US" altLang="zh-CN" baseline="0" dirty="0" smtClean="0"/>
              <a:t> pair of region labels at every </a:t>
            </a:r>
            <a:r>
              <a:rPr lang="en-US" altLang="zh-CN" baseline="0" dirty="0" err="1" smtClean="0"/>
              <a:t>voxel</a:t>
            </a:r>
            <a:r>
              <a:rPr lang="en-US" altLang="zh-CN" baseline="0" dirty="0" smtClean="0"/>
              <a:t>.</a:t>
            </a:r>
          </a:p>
          <a:p>
            <a:r>
              <a:rPr lang="en-US" altLang="zh-CN" dirty="0" smtClean="0"/>
              <a:t>One for the region that contains the </a:t>
            </a:r>
            <a:r>
              <a:rPr lang="en-US" altLang="zh-CN" dirty="0" err="1" smtClean="0"/>
              <a:t>voxel</a:t>
            </a:r>
            <a:r>
              <a:rPr lang="en-US" altLang="zh-CN" dirty="0" smtClean="0"/>
              <a:t> and a second one for the region doesn't contain the </a:t>
            </a:r>
            <a:r>
              <a:rPr lang="en-US" altLang="zh-CN" dirty="0" err="1" smtClean="0"/>
              <a:t>voxel</a:t>
            </a:r>
            <a:r>
              <a:rPr lang="en-US" altLang="zh-CN" dirty="0" smtClean="0"/>
              <a:t> but closest to it. </a:t>
            </a:r>
          </a:p>
          <a:p>
            <a:r>
              <a:rPr lang="en-US" altLang="zh-CN" dirty="0" smtClean="0"/>
              <a:t>Counter-intuitively,</a:t>
            </a:r>
            <a:r>
              <a:rPr lang="en-US" altLang="zh-CN" baseline="0" dirty="0" smtClean="0"/>
              <a:t> s</a:t>
            </a:r>
            <a:r>
              <a:rPr lang="en-US" altLang="zh-CN" dirty="0" smtClean="0"/>
              <a:t>toring the label pairs needs much less memory than storing labels</a:t>
            </a:r>
            <a:r>
              <a:rPr lang="en-US" altLang="zh-CN" baseline="0" dirty="0" smtClean="0"/>
              <a:t> only, because w</a:t>
            </a:r>
            <a:r>
              <a:rPr lang="en-US" altLang="zh-CN" dirty="0" smtClean="0"/>
              <a:t>e can use </a:t>
            </a:r>
            <a:r>
              <a:rPr lang="en-US" altLang="zh-CN" dirty="0" err="1" smtClean="0"/>
              <a:t>octrees</a:t>
            </a:r>
            <a:r>
              <a:rPr lang="en-US" altLang="zh-CN" dirty="0" smtClean="0"/>
              <a:t> for efficient compression.</a:t>
            </a:r>
          </a:p>
          <a:p>
            <a:endParaRPr lang="en-US" altLang="zh-CN" dirty="0" smtClean="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When rasterizing any vector graphics, anti-aliasing must be considered if we want high quality results.</a:t>
            </a:r>
          </a:p>
          <a:p>
            <a:r>
              <a:rPr lang="en-US" altLang="zh-CN" dirty="0" smtClean="0"/>
              <a:t>Let’s say we want to </a:t>
            </a:r>
            <a:r>
              <a:rPr lang="en-US" altLang="zh-CN" dirty="0" err="1" smtClean="0"/>
              <a:t>rasterize</a:t>
            </a:r>
            <a:r>
              <a:rPr lang="en-US" altLang="zh-CN" baseline="0" dirty="0" smtClean="0"/>
              <a:t> a boundary between two regions to a 4-by-4 pixel window on the screen.</a:t>
            </a:r>
          </a:p>
          <a:p>
            <a:r>
              <a:rPr lang="en-US" altLang="zh-CN" baseline="0" dirty="0" smtClean="0"/>
              <a:t>If we directly evaluate the region label for each pixel, we would get aliased boundary due to the abrupt changing of region belongingness.</a:t>
            </a:r>
          </a:p>
          <a:p>
            <a:r>
              <a:rPr lang="en-US" altLang="zh-CN" baseline="0" dirty="0" smtClean="0"/>
              <a:t>The ideal solution would be to consider each pixel as a square and compute the color according to the coverage of each region in the square.</a:t>
            </a:r>
          </a:p>
          <a:p>
            <a:r>
              <a:rPr lang="en-US" altLang="zh-CN" baseline="0" dirty="0" smtClean="0"/>
              <a:t>We use an approach that fully utilizes the signed distance function and region label pairs.</a:t>
            </a:r>
          </a:p>
          <a:p>
            <a:r>
              <a:rPr lang="en-US" altLang="zh-CN" baseline="0" dirty="0" smtClean="0"/>
              <a:t>Because the distance function already encodes how far the pixel center is from the nearest boundary, and the label pairs tell us which the two relevant regions are, what we need is to define a distance threshold, DELTA.</a:t>
            </a:r>
          </a:p>
          <a:p>
            <a:r>
              <a:rPr lang="en-US" altLang="zh-CN" baseline="0" dirty="0" smtClean="0"/>
              <a:t>The color of any pixels closer to the boundary than DELTA is computed as a linear interpolation between the colors from the two regions.</a:t>
            </a:r>
          </a:p>
          <a:p>
            <a:endParaRPr lang="en-US" altLang="zh-CN" baseline="0" dirty="0" smtClean="0"/>
          </a:p>
          <a:p>
            <a:r>
              <a:rPr lang="en-US" altLang="zh-CN" baseline="0" dirty="0" smtClean="0"/>
              <a:t>When DELTA is chosen properly, this approach approximates the region coverage more accurately and achieves much higher quality than the widely used super-sampling methods with a relatively low number of samples.</a:t>
            </a:r>
          </a:p>
          <a:p>
            <a:r>
              <a:rPr lang="en-US" altLang="zh-CN" baseline="0" dirty="0" smtClean="0"/>
              <a:t>Moreover, because it only needs to evaluate one extra color, the performance overhead of anti-aliasing is almost negligible.</a:t>
            </a:r>
          </a:p>
          <a:p>
            <a:endParaRPr lang="en-US" altLang="zh-CN" baseline="0" dirty="0" smtClean="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In some 2D</a:t>
            </a:r>
            <a:r>
              <a:rPr lang="en-US" altLang="zh-CN" baseline="0" dirty="0" smtClean="0"/>
              <a:t> vector representations, such as Diffusion Curves, the user can control the blur amount of the edges.</a:t>
            </a:r>
          </a:p>
          <a:p>
            <a:r>
              <a:rPr lang="en-US" altLang="zh-CN" baseline="0" dirty="0" smtClean="0"/>
              <a:t>This is useful because even in a vector representation, some edges, or boundaries, are not necessarily always that sharp.</a:t>
            </a:r>
          </a:p>
          <a:p>
            <a:r>
              <a:rPr lang="en-US" altLang="zh-CN" baseline="0" dirty="0" smtClean="0"/>
              <a:t>We also allow the user to control the softness of region boundaries in a vector solid texture.</a:t>
            </a:r>
          </a:p>
          <a:p>
            <a:r>
              <a:rPr lang="en-US" altLang="zh-CN" baseline="0" dirty="0" smtClean="0"/>
              <a:t>The idea is essentially same as in anti-aliasing, the only difference is that we consider the distance threshold DELTA in this context as an intrinsic attribute of region boundaries and allow the user to change it on-the-fly.</a:t>
            </a:r>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20000"/>
          </a:bodyPr>
          <a:lstStyle/>
          <a:p>
            <a:r>
              <a:rPr lang="en-US" altLang="zh-CN" dirty="0" smtClean="0"/>
              <a:t>Unlike most 2D vector representations, we chose</a:t>
            </a:r>
            <a:r>
              <a:rPr lang="en-US" altLang="zh-CN" baseline="0" dirty="0" smtClean="0"/>
              <a:t> to define the region boundary surfaces implicitly.</a:t>
            </a:r>
          </a:p>
          <a:p>
            <a:r>
              <a:rPr lang="en-US" altLang="zh-CN" baseline="0" dirty="0" smtClean="0"/>
              <a:t>While making this choice, we’ve considered some different aspects.</a:t>
            </a:r>
          </a:p>
          <a:p>
            <a:endParaRPr lang="en-US" altLang="zh-CN" baseline="0" dirty="0" smtClean="0"/>
          </a:p>
          <a:p>
            <a:r>
              <a:rPr lang="en-US" altLang="zh-CN" baseline="0" dirty="0" smtClean="0"/>
              <a:t>In </a:t>
            </a:r>
            <a:r>
              <a:rPr lang="en-US" altLang="zh-CN" baseline="0" dirty="0" smtClean="0"/>
              <a:t>our implicit representation, the nature of signed distance function requires that the regions in a texture must be identifiable by a single binary mask, or in terms of graph theory, the regions should be two-colorable.</a:t>
            </a:r>
          </a:p>
          <a:p>
            <a:r>
              <a:rPr lang="en-US" altLang="zh-CN" baseline="0" dirty="0" smtClean="0"/>
              <a:t>This constraint seems to hold for a wide range of solid textures we have observed, but there are still exceptions.</a:t>
            </a:r>
          </a:p>
          <a:p>
            <a:r>
              <a:rPr lang="en-US" altLang="zh-CN" baseline="0" dirty="0" smtClean="0"/>
              <a:t>A possible solution is to use multiple signed distance functions to identify different regions, as we have shown in the texture composition application. Nevertheless, this is a limitation of our method.</a:t>
            </a:r>
          </a:p>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37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p:spPr>
      </p:sp>
      <p:sp>
        <p:nvSpPr>
          <p:cNvPr id="37891"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CN"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p:spPr>
      </p:sp>
      <p:sp>
        <p:nvSpPr>
          <p:cNvPr id="38915" name="Rectangle 3"/>
          <p:cNvSpPr>
            <a:spLocks noGrp="1"/>
          </p:cNvSpPr>
          <p:nvPr>
            <p:ph type="body" idx="1"/>
          </p:nvPr>
        </p:nvSpPr>
        <p:spPr bwMode="auto">
          <a:noFill/>
        </p:spPr>
        <p:txBody>
          <a:bodyPr wrap="square" numCol="1" anchor="t" anchorCtr="0" compatLnSpc="1">
            <a:prstTxWarp prst="textNoShape">
              <a:avLst/>
            </a:prstTxWarp>
          </a:bodyPr>
          <a:lstStyle/>
          <a:p>
            <a:endParaRPr lang="en-US" altLang="zh-CN"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6A59AD-E720-443C-84A3-BC68ABEEAB2B}" type="slidenum">
              <a:rPr lang="zh-CN" altLang="en-US" smtClean="0"/>
              <a:pPr>
                <a:defRPr/>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r>
              <a:rPr lang="en-US" altLang="zh-CN" dirty="0" smtClean="0"/>
              <a:t>We have observed that most natural textures can be decomposed into sharp</a:t>
            </a:r>
            <a:r>
              <a:rPr lang="en-US" altLang="zh-CN" baseline="0" dirty="0" smtClean="0"/>
              <a:t> color discontinuities </a:t>
            </a:r>
            <a:r>
              <a:rPr lang="en-US" altLang="zh-CN" dirty="0" smtClean="0"/>
              <a:t>and smooth color variations.</a:t>
            </a:r>
          </a:p>
          <a:p>
            <a:r>
              <a:rPr lang="en-US" altLang="zh-CN" dirty="0" smtClean="0"/>
              <a:t>The key point of resolution</a:t>
            </a:r>
            <a:r>
              <a:rPr lang="en-US" altLang="zh-CN" baseline="0" dirty="0" smtClean="0"/>
              <a:t>-independency is to maintain the sharpness at color discontinuities</a:t>
            </a:r>
            <a:r>
              <a:rPr lang="en-US" altLang="zh-CN" dirty="0" smtClean="0"/>
              <a:t> during magnification.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ST Dar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7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buClr>
                <a:srgbClr val="F6F0C6"/>
              </a:buClr>
              <a:buSzPct val="110000"/>
              <a:defRPr/>
            </a:lvl1pPr>
            <a:lvl2pPr>
              <a:buFont typeface="Arial" pitchFamily="34" charset="0"/>
              <a:buChar char="•"/>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0"/>
            <a:ext cx="4040188" cy="2962275"/>
          </a:xfrm>
          <a:solidFill>
            <a:schemeClr val="tx1">
              <a:alpha val="20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1631950"/>
            <a:ext cx="4041775" cy="2962275"/>
          </a:xfrm>
          <a:solidFill>
            <a:schemeClr val="tx1">
              <a:alpha val="20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E59E430-0837-46FC-A9D6-85F2B18C1E4C}" type="datetimeFigureOut">
              <a:rPr lang="zh-CN" altLang="en-US" smtClean="0"/>
              <a:pPr/>
              <a:t>2010/8/20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B8C431-55B6-4980-B7D7-534322662441}"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71420"/>
            <a:ext cx="8229600" cy="857256"/>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987574"/>
            <a:ext cx="8229600" cy="3606651"/>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E59E430-0837-46FC-A9D6-85F2B18C1E4C}" type="datetimeFigureOut">
              <a:rPr lang="zh-CN" altLang="en-US" smtClean="0"/>
              <a:pPr/>
              <a:t>2010/8/20</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4B8C431-55B6-4980-B7D7-53432266244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spcBef>
          <a:spcPct val="0"/>
        </a:spcBef>
        <a:buNone/>
        <a:defRPr sz="4000" kern="1200">
          <a:gradFill>
            <a:gsLst>
              <a:gs pos="0">
                <a:srgbClr val="FFEFD1"/>
              </a:gs>
              <a:gs pos="64999">
                <a:srgbClr val="F0EBD5"/>
              </a:gs>
              <a:gs pos="100000">
                <a:srgbClr val="D1C39F"/>
              </a:gs>
            </a:gsLst>
            <a:lin ang="5400000" scaled="0"/>
          </a:gradFill>
          <a:effectLst>
            <a:outerShdw blurRad="76200" dist="50800" dir="2700000" algn="tl" rotWithShape="0">
              <a:prstClr val="black"/>
            </a:outerShdw>
          </a:effectLst>
          <a:latin typeface="Century Gothic"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E0E0E0"/>
          </a:solidFill>
          <a:effectLst>
            <a:outerShdw blurRad="50800" dist="50800" dir="2700000" algn="tl" rotWithShape="0">
              <a:prstClr val="black">
                <a:alpha val="84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E0E0E0"/>
          </a:solidFill>
          <a:effectLst>
            <a:outerShdw blurRad="50800" dist="50800" dir="2700000" algn="tl" rotWithShape="0">
              <a:prstClr val="black">
                <a:alpha val="84000"/>
              </a:prst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E0E0E0"/>
          </a:solidFill>
          <a:effectLst>
            <a:outerShdw blurRad="50800" dist="50800" dir="2700000" algn="tl" rotWithShape="0">
              <a:prstClr val="black">
                <a:alpha val="84000"/>
              </a:prst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E0E0E0"/>
          </a:solidFill>
          <a:effectLst>
            <a:outerShdw blurRad="50800" dist="50800" dir="2700000" algn="tl" rotWithShape="0">
              <a:prstClr val="black">
                <a:alpha val="84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E0E0E0"/>
          </a:solidFill>
          <a:effectLst>
            <a:outerShdw blurRad="50800" dist="50800" dir="2700000" algn="tl" rotWithShape="0">
              <a:prstClr val="black">
                <a:alpha val="84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file:///D:\Work\2009%20SolidTexture\talk\bunny_zoom.wmv" TargetMode="Externa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ideo" Target="file:///D:\Work\2009%20SolidTexture\talk\soft_boundary.wmv" TargetMode="Externa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ctrTitle"/>
          </p:nvPr>
        </p:nvSpPr>
        <p:spPr/>
        <p:txBody>
          <a:bodyPr/>
          <a:lstStyle/>
          <a:p>
            <a:pPr algn="ctr" eaLnBrk="1" hangingPunct="1"/>
            <a:r>
              <a:rPr lang="en-US" altLang="zh-CN" sz="5400" b="1" dirty="0" smtClean="0"/>
              <a:t>Vector Solid Textures</a:t>
            </a:r>
            <a:endParaRPr lang="zh-CN" altLang="en-US" sz="5400" b="1" dirty="0" smtClean="0"/>
          </a:p>
        </p:txBody>
      </p:sp>
      <p:sp>
        <p:nvSpPr>
          <p:cNvPr id="4" name="TextBox 3"/>
          <p:cNvSpPr txBox="1"/>
          <p:nvPr/>
        </p:nvSpPr>
        <p:spPr>
          <a:xfrm>
            <a:off x="611188" y="3181648"/>
            <a:ext cx="2016125" cy="830262"/>
          </a:xfrm>
          <a:prstGeom prst="rect">
            <a:avLst/>
          </a:prstGeom>
          <a:no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altLang="zh-CN" sz="2000" dirty="0" err="1">
                <a:solidFill>
                  <a:schemeClr val="bg1"/>
                </a:solidFill>
                <a:latin typeface="+mn-lt"/>
                <a:ea typeface="+mn-ea"/>
              </a:rPr>
              <a:t>Lvdi</a:t>
            </a:r>
            <a:r>
              <a:rPr lang="en-US" altLang="zh-CN" sz="2000" dirty="0">
                <a:solidFill>
                  <a:schemeClr val="bg1"/>
                </a:solidFill>
                <a:latin typeface="+mn-lt"/>
                <a:ea typeface="+mn-ea"/>
              </a:rPr>
              <a:t> Wang</a:t>
            </a:r>
            <a:endParaRPr lang="en-US" altLang="zh-CN" dirty="0">
              <a:solidFill>
                <a:schemeClr val="bg1"/>
              </a:solidFill>
              <a:latin typeface="+mn-lt"/>
              <a:ea typeface="+mn-ea"/>
            </a:endParaRPr>
          </a:p>
          <a:p>
            <a:pPr algn="ctr" fontAlgn="auto">
              <a:spcBef>
                <a:spcPts val="0"/>
              </a:spcBef>
              <a:spcAft>
                <a:spcPts val="0"/>
              </a:spcAft>
              <a:defRPr/>
            </a:pPr>
            <a:r>
              <a:rPr lang="en-US" altLang="zh-CN" sz="1400" dirty="0">
                <a:solidFill>
                  <a:schemeClr val="bg1">
                    <a:lumMod val="50000"/>
                  </a:schemeClr>
                </a:solidFill>
                <a:latin typeface="+mn-lt"/>
                <a:ea typeface="+mn-ea"/>
              </a:rPr>
              <a:t>Tsinghua University</a:t>
            </a:r>
          </a:p>
          <a:p>
            <a:pPr algn="ctr" fontAlgn="auto">
              <a:spcBef>
                <a:spcPts val="0"/>
              </a:spcBef>
              <a:spcAft>
                <a:spcPts val="0"/>
              </a:spcAft>
              <a:defRPr/>
            </a:pPr>
            <a:r>
              <a:rPr lang="en-US" altLang="zh-CN" sz="1400" dirty="0">
                <a:solidFill>
                  <a:schemeClr val="bg1">
                    <a:lumMod val="50000"/>
                  </a:schemeClr>
                </a:solidFill>
                <a:latin typeface="+mn-lt"/>
                <a:ea typeface="+mn-ea"/>
              </a:rPr>
              <a:t>Microsoft Research Asia</a:t>
            </a:r>
            <a:endParaRPr lang="zh-CN" altLang="en-US" sz="1400" dirty="0">
              <a:solidFill>
                <a:schemeClr val="bg1">
                  <a:lumMod val="50000"/>
                </a:schemeClr>
              </a:solidFill>
              <a:latin typeface="+mn-lt"/>
              <a:ea typeface="+mn-ea"/>
            </a:endParaRPr>
          </a:p>
        </p:txBody>
      </p:sp>
      <p:sp>
        <p:nvSpPr>
          <p:cNvPr id="5" name="TextBox 4"/>
          <p:cNvSpPr txBox="1"/>
          <p:nvPr/>
        </p:nvSpPr>
        <p:spPr>
          <a:xfrm>
            <a:off x="2627313" y="3181648"/>
            <a:ext cx="2016125" cy="615950"/>
          </a:xfrm>
          <a:prstGeom prst="rect">
            <a:avLst/>
          </a:prstGeom>
          <a:no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altLang="zh-CN" sz="2000" dirty="0">
                <a:solidFill>
                  <a:schemeClr val="bg1"/>
                </a:solidFill>
                <a:latin typeface="+mn-lt"/>
                <a:ea typeface="+mn-ea"/>
              </a:rPr>
              <a:t>Kun Zhou</a:t>
            </a:r>
            <a:endParaRPr lang="en-US" altLang="zh-CN" dirty="0">
              <a:solidFill>
                <a:schemeClr val="bg1"/>
              </a:solidFill>
              <a:latin typeface="+mn-lt"/>
              <a:ea typeface="+mn-ea"/>
            </a:endParaRPr>
          </a:p>
          <a:p>
            <a:pPr algn="ctr" fontAlgn="auto">
              <a:spcBef>
                <a:spcPts val="0"/>
              </a:spcBef>
              <a:spcAft>
                <a:spcPts val="0"/>
              </a:spcAft>
              <a:defRPr/>
            </a:pPr>
            <a:r>
              <a:rPr lang="en-US" altLang="zh-CN" sz="1400" dirty="0">
                <a:solidFill>
                  <a:schemeClr val="bg1">
                    <a:lumMod val="50000"/>
                  </a:schemeClr>
                </a:solidFill>
                <a:latin typeface="+mn-lt"/>
                <a:ea typeface="+mn-ea"/>
              </a:rPr>
              <a:t>Zhejiang University</a:t>
            </a:r>
            <a:endParaRPr lang="zh-CN" altLang="en-US" sz="1400" dirty="0">
              <a:solidFill>
                <a:schemeClr val="bg1">
                  <a:lumMod val="50000"/>
                </a:schemeClr>
              </a:solidFill>
              <a:latin typeface="+mn-lt"/>
              <a:ea typeface="+mn-ea"/>
            </a:endParaRPr>
          </a:p>
        </p:txBody>
      </p:sp>
      <p:sp>
        <p:nvSpPr>
          <p:cNvPr id="6" name="TextBox 5"/>
          <p:cNvSpPr txBox="1"/>
          <p:nvPr/>
        </p:nvSpPr>
        <p:spPr>
          <a:xfrm>
            <a:off x="4643438" y="3181648"/>
            <a:ext cx="2016125" cy="830262"/>
          </a:xfrm>
          <a:prstGeom prst="rect">
            <a:avLst/>
          </a:prstGeom>
          <a:no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altLang="zh-CN" sz="2000" dirty="0" err="1">
                <a:solidFill>
                  <a:schemeClr val="bg1"/>
                </a:solidFill>
                <a:latin typeface="+mn-lt"/>
                <a:ea typeface="+mn-ea"/>
              </a:rPr>
              <a:t>Yizhou</a:t>
            </a:r>
            <a:r>
              <a:rPr lang="en-US" altLang="zh-CN" sz="2000" dirty="0">
                <a:solidFill>
                  <a:schemeClr val="bg1"/>
                </a:solidFill>
                <a:latin typeface="+mn-lt"/>
                <a:ea typeface="+mn-ea"/>
              </a:rPr>
              <a:t> Yu</a:t>
            </a:r>
            <a:endParaRPr lang="en-US" altLang="zh-CN" dirty="0">
              <a:solidFill>
                <a:schemeClr val="bg1"/>
              </a:solidFill>
              <a:latin typeface="+mn-lt"/>
              <a:ea typeface="+mn-ea"/>
            </a:endParaRPr>
          </a:p>
          <a:p>
            <a:pPr algn="ctr" fontAlgn="auto">
              <a:spcBef>
                <a:spcPts val="0"/>
              </a:spcBef>
              <a:spcAft>
                <a:spcPts val="0"/>
              </a:spcAft>
              <a:defRPr/>
            </a:pPr>
            <a:r>
              <a:rPr lang="en-US" altLang="zh-CN" sz="1400" dirty="0">
                <a:solidFill>
                  <a:schemeClr val="bg1">
                    <a:lumMod val="50000"/>
                  </a:schemeClr>
                </a:solidFill>
                <a:latin typeface="+mn-lt"/>
                <a:ea typeface="+mn-ea"/>
              </a:rPr>
              <a:t>University of Illinois at Urbana-Champaign</a:t>
            </a:r>
            <a:endParaRPr lang="zh-CN" altLang="en-US" sz="1400" dirty="0">
              <a:solidFill>
                <a:schemeClr val="bg1">
                  <a:lumMod val="50000"/>
                </a:schemeClr>
              </a:solidFill>
              <a:latin typeface="+mn-lt"/>
              <a:ea typeface="+mn-ea"/>
            </a:endParaRPr>
          </a:p>
        </p:txBody>
      </p:sp>
      <p:sp>
        <p:nvSpPr>
          <p:cNvPr id="7" name="TextBox 6"/>
          <p:cNvSpPr txBox="1"/>
          <p:nvPr/>
        </p:nvSpPr>
        <p:spPr>
          <a:xfrm>
            <a:off x="6659563" y="3181648"/>
            <a:ext cx="2016125" cy="830262"/>
          </a:xfrm>
          <a:prstGeom prst="rect">
            <a:avLst/>
          </a:prstGeom>
          <a:no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altLang="zh-CN" sz="2000" dirty="0" err="1">
                <a:solidFill>
                  <a:schemeClr val="bg1"/>
                </a:solidFill>
                <a:latin typeface="+mn-lt"/>
                <a:ea typeface="+mn-ea"/>
              </a:rPr>
              <a:t>Baining</a:t>
            </a:r>
            <a:r>
              <a:rPr lang="en-US" altLang="zh-CN" sz="2000" dirty="0">
                <a:solidFill>
                  <a:schemeClr val="bg1"/>
                </a:solidFill>
                <a:latin typeface="+mn-lt"/>
                <a:ea typeface="+mn-ea"/>
              </a:rPr>
              <a:t> </a:t>
            </a:r>
            <a:r>
              <a:rPr lang="en-US" altLang="zh-CN" sz="2000" dirty="0" err="1">
                <a:solidFill>
                  <a:schemeClr val="bg1"/>
                </a:solidFill>
                <a:latin typeface="+mn-lt"/>
                <a:ea typeface="+mn-ea"/>
              </a:rPr>
              <a:t>Guo</a:t>
            </a:r>
            <a:endParaRPr lang="en-US" altLang="zh-CN" dirty="0">
              <a:solidFill>
                <a:schemeClr val="bg1"/>
              </a:solidFill>
              <a:latin typeface="+mn-lt"/>
              <a:ea typeface="+mn-ea"/>
            </a:endParaRPr>
          </a:p>
          <a:p>
            <a:pPr algn="ctr" fontAlgn="auto">
              <a:spcBef>
                <a:spcPts val="0"/>
              </a:spcBef>
              <a:spcAft>
                <a:spcPts val="0"/>
              </a:spcAft>
              <a:defRPr/>
            </a:pPr>
            <a:r>
              <a:rPr lang="en-US" altLang="zh-CN" sz="1400" dirty="0">
                <a:solidFill>
                  <a:schemeClr val="bg1">
                    <a:lumMod val="50000"/>
                  </a:schemeClr>
                </a:solidFill>
                <a:latin typeface="+mn-lt"/>
                <a:ea typeface="+mn-ea"/>
              </a:rPr>
              <a:t>Tsinghua University</a:t>
            </a:r>
          </a:p>
          <a:p>
            <a:pPr algn="ctr" fontAlgn="auto">
              <a:spcBef>
                <a:spcPts val="0"/>
              </a:spcBef>
              <a:spcAft>
                <a:spcPts val="0"/>
              </a:spcAft>
              <a:defRPr/>
            </a:pPr>
            <a:r>
              <a:rPr lang="en-US" altLang="zh-CN" sz="1400" dirty="0">
                <a:solidFill>
                  <a:schemeClr val="bg1">
                    <a:lumMod val="50000"/>
                  </a:schemeClr>
                </a:solidFill>
                <a:latin typeface="+mn-lt"/>
                <a:ea typeface="+mn-ea"/>
              </a:rPr>
              <a:t>Microsoft Research Asia</a:t>
            </a:r>
            <a:endParaRPr lang="zh-CN" altLang="en-US" sz="1400" dirty="0">
              <a:solidFill>
                <a:schemeClr val="bg1">
                  <a:lumMod val="50000"/>
                </a:schemeClr>
              </a:solidFill>
              <a:latin typeface="+mn-lt"/>
              <a:ea typeface="+mn-ea"/>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normAutofit/>
          </a:bodyPr>
          <a:lstStyle/>
          <a:p>
            <a:r>
              <a:rPr lang="en-US" altLang="zh-CN" dirty="0" smtClean="0"/>
              <a:t>Texture Decomposition</a:t>
            </a:r>
          </a:p>
        </p:txBody>
      </p:sp>
      <p:sp>
        <p:nvSpPr>
          <p:cNvPr id="9" name="内容占位符 8"/>
          <p:cNvSpPr>
            <a:spLocks noGrp="1"/>
          </p:cNvSpPr>
          <p:nvPr>
            <p:ph idx="1"/>
          </p:nvPr>
        </p:nvSpPr>
        <p:spPr>
          <a:xfrm>
            <a:off x="457200" y="987575"/>
            <a:ext cx="8229600" cy="648072"/>
          </a:xfrm>
        </p:spPr>
        <p:txBody>
          <a:bodyPr>
            <a:normAutofit/>
          </a:bodyPr>
          <a:lstStyle/>
          <a:p>
            <a:r>
              <a:rPr lang="en-US" altLang="zh-CN" i="1" dirty="0" smtClean="0"/>
              <a:t>Sharp discontinuities </a:t>
            </a:r>
            <a:r>
              <a:rPr lang="en-US" altLang="zh-CN" dirty="0" smtClean="0"/>
              <a:t>+ </a:t>
            </a:r>
            <a:r>
              <a:rPr lang="en-US" altLang="zh-CN" i="1" dirty="0" smtClean="0"/>
              <a:t>Smooth variations</a:t>
            </a:r>
            <a:endParaRPr lang="zh-CN" altLang="en-US" i="1" dirty="0"/>
          </a:p>
        </p:txBody>
      </p:sp>
      <p:pic>
        <p:nvPicPr>
          <p:cNvPr id="16" name="图片 15" descr="skin_3d_solid.png"/>
          <p:cNvPicPr>
            <a:picLocks noChangeAspect="1"/>
          </p:cNvPicPr>
          <p:nvPr/>
        </p:nvPicPr>
        <p:blipFill>
          <a:blip r:embed="rId3" cstate="print"/>
          <a:stretch>
            <a:fillRect/>
          </a:stretch>
        </p:blipFill>
        <p:spPr>
          <a:xfrm>
            <a:off x="683568" y="1635646"/>
            <a:ext cx="2406675" cy="2448272"/>
          </a:xfrm>
          <a:prstGeom prst="rect">
            <a:avLst/>
          </a:prstGeom>
        </p:spPr>
      </p:pic>
      <p:pic>
        <p:nvPicPr>
          <p:cNvPr id="17" name="图片 16" descr="skin_3d_solid_line.png"/>
          <p:cNvPicPr>
            <a:picLocks noChangeAspect="1"/>
          </p:cNvPicPr>
          <p:nvPr/>
        </p:nvPicPr>
        <p:blipFill>
          <a:blip r:embed="rId4" cstate="print"/>
          <a:stretch>
            <a:fillRect/>
          </a:stretch>
        </p:blipFill>
        <p:spPr>
          <a:xfrm>
            <a:off x="3347864" y="1635646"/>
            <a:ext cx="2406675" cy="2448272"/>
          </a:xfrm>
          <a:prstGeom prst="rect">
            <a:avLst/>
          </a:prstGeom>
        </p:spPr>
      </p:pic>
      <p:pic>
        <p:nvPicPr>
          <p:cNvPr id="18" name="图片 17" descr="skin_3d_surf.png"/>
          <p:cNvPicPr>
            <a:picLocks noChangeAspect="1"/>
          </p:cNvPicPr>
          <p:nvPr/>
        </p:nvPicPr>
        <p:blipFill>
          <a:blip r:embed="rId5" cstate="print"/>
          <a:stretch>
            <a:fillRect/>
          </a:stretch>
        </p:blipFill>
        <p:spPr>
          <a:xfrm>
            <a:off x="6012160" y="1635646"/>
            <a:ext cx="2406675" cy="2448272"/>
          </a:xfrm>
          <a:prstGeom prst="rect">
            <a:avLst/>
          </a:prstGeom>
        </p:spPr>
      </p:pic>
      <p:sp>
        <p:nvSpPr>
          <p:cNvPr id="26" name="TextBox 25"/>
          <p:cNvSpPr txBox="1"/>
          <p:nvPr/>
        </p:nvSpPr>
        <p:spPr>
          <a:xfrm>
            <a:off x="827584" y="4011910"/>
            <a:ext cx="2232248" cy="400110"/>
          </a:xfrm>
          <a:prstGeom prst="rect">
            <a:avLst/>
          </a:prstGeom>
          <a:noFill/>
        </p:spPr>
        <p:txBody>
          <a:bodyPr wrap="square" rtlCol="0">
            <a:spAutoFit/>
          </a:bodyPr>
          <a:lstStyle/>
          <a:p>
            <a:pPr algn="ctr"/>
            <a:r>
              <a:rPr lang="en-US" altLang="zh-CN" sz="2000" i="1" dirty="0" smtClean="0">
                <a:solidFill>
                  <a:srgbClr val="E0E0E0"/>
                </a:solidFill>
                <a:effectLst>
                  <a:outerShdw blurRad="50800" dist="50800" dir="2700000" algn="tl" rotWithShape="0">
                    <a:prstClr val="black">
                      <a:alpha val="84000"/>
                    </a:prstClr>
                  </a:outerShdw>
                </a:effectLst>
                <a:latin typeface="+mn-lt"/>
                <a:ea typeface="+mn-ea"/>
              </a:rPr>
              <a:t>Solid texture</a:t>
            </a:r>
            <a:endParaRPr lang="zh-CN" altLang="en-US"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28" name="TextBox 27"/>
          <p:cNvSpPr txBox="1"/>
          <p:nvPr/>
        </p:nvSpPr>
        <p:spPr>
          <a:xfrm>
            <a:off x="3419872" y="4011910"/>
            <a:ext cx="2232248" cy="707886"/>
          </a:xfrm>
          <a:prstGeom prst="rect">
            <a:avLst/>
          </a:prstGeom>
          <a:noFill/>
        </p:spPr>
        <p:txBody>
          <a:bodyPr wrap="square" rtlCol="0">
            <a:spAutoFit/>
          </a:bodyPr>
          <a:lstStyle/>
          <a:p>
            <a:pPr algn="ctr"/>
            <a:r>
              <a:rPr lang="en-US" altLang="zh-CN" sz="2000" i="1" dirty="0" smtClean="0">
                <a:solidFill>
                  <a:srgbClr val="E0E0E0"/>
                </a:solidFill>
                <a:effectLst>
                  <a:outerShdw blurRad="50800" dist="50800" dir="2700000" algn="tl" rotWithShape="0">
                    <a:prstClr val="black">
                      <a:alpha val="84000"/>
                    </a:prstClr>
                  </a:outerShdw>
                </a:effectLst>
                <a:latin typeface="+mn-lt"/>
                <a:ea typeface="+mn-ea"/>
              </a:rPr>
              <a:t>Discontinuities highlighted</a:t>
            </a:r>
            <a:endParaRPr lang="zh-CN" altLang="en-US"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32" name="TextBox 31"/>
          <p:cNvSpPr txBox="1"/>
          <p:nvPr/>
        </p:nvSpPr>
        <p:spPr>
          <a:xfrm>
            <a:off x="6084168" y="4011910"/>
            <a:ext cx="2232248" cy="707886"/>
          </a:xfrm>
          <a:prstGeom prst="rect">
            <a:avLst/>
          </a:prstGeom>
          <a:noFill/>
        </p:spPr>
        <p:txBody>
          <a:bodyPr wrap="square" rtlCol="0">
            <a:spAutoFit/>
          </a:bodyPr>
          <a:lstStyle/>
          <a:p>
            <a:pPr algn="ctr"/>
            <a:r>
              <a:rPr lang="en-US" altLang="zh-CN" sz="2000" i="1" dirty="0" smtClean="0">
                <a:solidFill>
                  <a:srgbClr val="E0E0E0"/>
                </a:solidFill>
                <a:effectLst>
                  <a:outerShdw blurRad="50800" dist="50800" dir="2700000" algn="tl" rotWithShape="0">
                    <a:prstClr val="black">
                      <a:alpha val="84000"/>
                    </a:prstClr>
                  </a:outerShdw>
                </a:effectLst>
                <a:latin typeface="+mn-lt"/>
                <a:ea typeface="+mn-ea"/>
              </a:rPr>
              <a:t>Surfaces formed by discontinuities</a:t>
            </a:r>
            <a:endParaRPr lang="zh-CN" altLang="en-US"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normAutofit/>
          </a:bodyPr>
          <a:lstStyle/>
          <a:p>
            <a:r>
              <a:rPr lang="en-US" altLang="zh-CN" dirty="0" smtClean="0"/>
              <a:t>Key Components</a:t>
            </a:r>
          </a:p>
        </p:txBody>
      </p:sp>
      <p:sp>
        <p:nvSpPr>
          <p:cNvPr id="11" name="内容占位符 10"/>
          <p:cNvSpPr>
            <a:spLocks noGrp="1"/>
          </p:cNvSpPr>
          <p:nvPr>
            <p:ph idx="1"/>
          </p:nvPr>
        </p:nvSpPr>
        <p:spPr/>
        <p:txBody>
          <a:bodyPr/>
          <a:lstStyle/>
          <a:p>
            <a:r>
              <a:rPr lang="en-US" altLang="zh-CN" dirty="0" smtClean="0"/>
              <a:t>Region boundaries</a:t>
            </a:r>
          </a:p>
          <a:p>
            <a:r>
              <a:rPr lang="en-US" altLang="zh-CN" dirty="0" smtClean="0"/>
              <a:t>Region labels</a:t>
            </a:r>
          </a:p>
          <a:p>
            <a:r>
              <a:rPr lang="en-US" altLang="zh-CN" dirty="0" smtClean="0"/>
              <a:t>Color variations</a:t>
            </a:r>
          </a:p>
          <a:p>
            <a:endParaRPr lang="en-US" altLang="zh-CN" dirty="0" smtClean="0"/>
          </a:p>
          <a:p>
            <a:endParaRPr lang="zh-CN" alt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915566"/>
            <a:ext cx="4067944" cy="692254"/>
          </a:xfrm>
          <a:prstGeom prst="rect">
            <a:avLst/>
          </a:prstGeom>
          <a:gradFill>
            <a:gsLst>
              <a:gs pos="0">
                <a:srgbClr val="FFFFFF">
                  <a:alpha val="25000"/>
                </a:srgbClr>
              </a:gs>
              <a:gs pos="67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067944" y="915566"/>
            <a:ext cx="5076056" cy="4227934"/>
          </a:xfrm>
          <a:prstGeom prst="rect">
            <a:avLst/>
          </a:prstGeom>
          <a:solidFill>
            <a:srgbClr val="FFFFFF">
              <a:alpha val="5000"/>
            </a:srgbClr>
          </a:solidFill>
          <a:ln>
            <a:noFill/>
          </a:ln>
          <a:effectLst>
            <a:outerShdw blurRad="50800" dist="38100" dir="8100000" algn="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0" name="Rectangle 2"/>
          <p:cNvSpPr>
            <a:spLocks noGrp="1"/>
          </p:cNvSpPr>
          <p:nvPr>
            <p:ph type="title"/>
          </p:nvPr>
        </p:nvSpPr>
        <p:spPr/>
        <p:txBody>
          <a:bodyPr>
            <a:normAutofit/>
          </a:bodyPr>
          <a:lstStyle/>
          <a:p>
            <a:r>
              <a:rPr lang="en-US" altLang="zh-CN" dirty="0" smtClean="0"/>
              <a:t>Key Components</a:t>
            </a:r>
          </a:p>
        </p:txBody>
      </p:sp>
      <p:sp>
        <p:nvSpPr>
          <p:cNvPr id="11" name="内容占位符 10"/>
          <p:cNvSpPr>
            <a:spLocks noGrp="1"/>
          </p:cNvSpPr>
          <p:nvPr>
            <p:ph idx="1"/>
          </p:nvPr>
        </p:nvSpPr>
        <p:spPr>
          <a:xfrm>
            <a:off x="457200" y="987574"/>
            <a:ext cx="3826768" cy="3606651"/>
          </a:xfrm>
        </p:spPr>
        <p:txBody>
          <a:bodyPr/>
          <a:lstStyle/>
          <a:p>
            <a:r>
              <a:rPr lang="en-US" altLang="zh-CN" dirty="0" smtClean="0">
                <a:solidFill>
                  <a:srgbClr val="FFFFFF"/>
                </a:solidFill>
              </a:rPr>
              <a:t>Region boundaries</a:t>
            </a:r>
          </a:p>
          <a:p>
            <a:pPr>
              <a:buClr>
                <a:schemeClr val="tx1">
                  <a:lumMod val="75000"/>
                  <a:lumOff val="25000"/>
                </a:schemeClr>
              </a:buClr>
            </a:pPr>
            <a:r>
              <a:rPr lang="en-US" altLang="zh-CN" dirty="0" smtClean="0">
                <a:solidFill>
                  <a:schemeClr val="tx1">
                    <a:lumMod val="75000"/>
                    <a:lumOff val="25000"/>
                  </a:schemeClr>
                </a:solidFill>
              </a:rPr>
              <a:t>Region labels</a:t>
            </a:r>
          </a:p>
          <a:p>
            <a:pPr>
              <a:buClr>
                <a:schemeClr val="tx1">
                  <a:lumMod val="75000"/>
                  <a:lumOff val="25000"/>
                </a:schemeClr>
              </a:buClr>
            </a:pPr>
            <a:r>
              <a:rPr lang="en-US" altLang="zh-CN" dirty="0" smtClean="0">
                <a:solidFill>
                  <a:schemeClr val="tx1">
                    <a:lumMod val="75000"/>
                    <a:lumOff val="25000"/>
                  </a:schemeClr>
                </a:solidFill>
              </a:rPr>
              <a:t>Color variations</a:t>
            </a:r>
          </a:p>
          <a:p>
            <a:endParaRPr lang="en-US" altLang="zh-CN" dirty="0" smtClean="0"/>
          </a:p>
          <a:p>
            <a:endParaRPr lang="zh-CN" altLang="en-US" dirty="0"/>
          </a:p>
        </p:txBody>
      </p:sp>
      <p:sp>
        <p:nvSpPr>
          <p:cNvPr id="9" name="Rectangle 3"/>
          <p:cNvSpPr txBox="1">
            <a:spLocks/>
          </p:cNvSpPr>
          <p:nvPr/>
        </p:nvSpPr>
        <p:spPr>
          <a:xfrm>
            <a:off x="4211960" y="987574"/>
            <a:ext cx="4392488" cy="360665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F6F0C6"/>
              </a:buClr>
              <a:buSzPct val="110000"/>
              <a:buFont typeface="Calibri" pitchFamily="34" charset="0"/>
              <a:buChar char="»"/>
              <a:tabLst/>
              <a:defRPr/>
            </a:pPr>
            <a:r>
              <a:rPr kumimoji="0" lang="en-US" altLang="zh-CN" sz="28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Signed distance function</a:t>
            </a:r>
          </a:p>
          <a:p>
            <a:pPr marL="800100" lvl="1" indent="-342900" fontAlgn="auto">
              <a:spcBef>
                <a:spcPct val="20000"/>
              </a:spcBef>
              <a:spcAft>
                <a:spcPts val="0"/>
              </a:spcAft>
              <a:buClr>
                <a:srgbClr val="F6F0C6"/>
              </a:buClr>
              <a:buSzPct val="110000"/>
              <a:buFont typeface="Calibri" pitchFamily="34" charset="0"/>
              <a:buChar char="»"/>
              <a:defRPr/>
            </a:pPr>
            <a:r>
              <a:rPr lang="en-US" altLang="zh-CN" sz="2400" dirty="0" smtClean="0">
                <a:solidFill>
                  <a:srgbClr val="E0E0E0"/>
                </a:solidFill>
                <a:effectLst>
                  <a:outerShdw blurRad="50800" dist="50800" dir="2700000" algn="tl" rotWithShape="0">
                    <a:prstClr val="black">
                      <a:alpha val="84000"/>
                    </a:prstClr>
                  </a:outerShdw>
                </a:effectLst>
                <a:latin typeface="+mn-lt"/>
                <a:ea typeface="+mn-ea"/>
              </a:rPr>
              <a:t>Stored on a 3D grid</a:t>
            </a:r>
          </a:p>
          <a:p>
            <a:pPr marL="800100" lvl="1" indent="-342900" fontAlgn="auto">
              <a:spcBef>
                <a:spcPct val="20000"/>
              </a:spcBef>
              <a:spcAft>
                <a:spcPts val="0"/>
              </a:spcAft>
              <a:buClr>
                <a:srgbClr val="F6F0C6"/>
              </a:buClr>
              <a:buSzPct val="110000"/>
              <a:buFont typeface="Calibri" pitchFamily="34" charset="0"/>
              <a:buChar char="»"/>
              <a:defRPr/>
            </a:pPr>
            <a:r>
              <a:rPr kumimoji="0" lang="en-US" altLang="zh-CN" sz="24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Tricubic interpolation</a:t>
            </a:r>
          </a:p>
        </p:txBody>
      </p:sp>
      <p:pic>
        <p:nvPicPr>
          <p:cNvPr id="8" name="图片 7" descr="skin_3d_surf.png"/>
          <p:cNvPicPr>
            <a:picLocks noChangeAspect="1"/>
          </p:cNvPicPr>
          <p:nvPr/>
        </p:nvPicPr>
        <p:blipFill>
          <a:blip r:embed="rId3" cstate="print"/>
          <a:stretch>
            <a:fillRect/>
          </a:stretch>
        </p:blipFill>
        <p:spPr>
          <a:xfrm>
            <a:off x="4572000" y="2715766"/>
            <a:ext cx="2123537" cy="2160240"/>
          </a:xfrm>
          <a:prstGeom prst="rect">
            <a:avLst/>
          </a:prstGeom>
        </p:spPr>
      </p:pic>
      <p:pic>
        <p:nvPicPr>
          <p:cNvPr id="12" name="图片 11" descr="skin_sdf_cubic.png"/>
          <p:cNvPicPr>
            <a:picLocks noChangeAspect="1"/>
          </p:cNvPicPr>
          <p:nvPr/>
        </p:nvPicPr>
        <p:blipFill>
          <a:blip r:embed="rId4" cstate="print"/>
          <a:stretch>
            <a:fillRect/>
          </a:stretch>
        </p:blipFill>
        <p:spPr>
          <a:xfrm>
            <a:off x="4571561" y="2728438"/>
            <a:ext cx="2160679" cy="2147568"/>
          </a:xfrm>
          <a:prstGeom prst="rect">
            <a:avLst/>
          </a:prstGeom>
        </p:spPr>
      </p:pic>
      <p:pic>
        <p:nvPicPr>
          <p:cNvPr id="13" name="图片 12" descr="skin_sdf_legend.png"/>
          <p:cNvPicPr>
            <a:picLocks noChangeAspect="1"/>
          </p:cNvPicPr>
          <p:nvPr/>
        </p:nvPicPr>
        <p:blipFill>
          <a:blip r:embed="rId5" cstate="print"/>
          <a:stretch>
            <a:fillRect/>
          </a:stretch>
        </p:blipFill>
        <p:spPr>
          <a:xfrm>
            <a:off x="6948264" y="2859782"/>
            <a:ext cx="171019" cy="1368152"/>
          </a:xfrm>
          <a:prstGeom prst="rect">
            <a:avLst/>
          </a:prstGeom>
        </p:spPr>
      </p:pic>
      <p:pic>
        <p:nvPicPr>
          <p:cNvPr id="16" name="图片 15" descr="skin_sdf_nearest.png"/>
          <p:cNvPicPr>
            <a:picLocks noChangeAspect="1"/>
          </p:cNvPicPr>
          <p:nvPr/>
        </p:nvPicPr>
        <p:blipFill>
          <a:blip r:embed="rId6" cstate="print"/>
          <a:stretch>
            <a:fillRect/>
          </a:stretch>
        </p:blipFill>
        <p:spPr>
          <a:xfrm>
            <a:off x="4572001" y="2728874"/>
            <a:ext cx="2160240" cy="2147131"/>
          </a:xfrm>
          <a:prstGeom prst="rect">
            <a:avLst/>
          </a:prstGeom>
        </p:spPr>
      </p:pic>
      <p:sp>
        <p:nvSpPr>
          <p:cNvPr id="17" name="TextBox 16"/>
          <p:cNvSpPr txBox="1"/>
          <p:nvPr/>
        </p:nvSpPr>
        <p:spPr>
          <a:xfrm>
            <a:off x="6228184" y="4443958"/>
            <a:ext cx="1800200" cy="369332"/>
          </a:xfrm>
          <a:prstGeom prst="rect">
            <a:avLst/>
          </a:prstGeom>
          <a:noFill/>
        </p:spPr>
        <p:txBody>
          <a:bodyPr wrap="square" rtlCol="0">
            <a:spAutoFit/>
          </a:bodyPr>
          <a:lstStyle/>
          <a:p>
            <a:r>
              <a:rPr lang="en-US" altLang="zh-CN" i="1" dirty="0" smtClean="0">
                <a:solidFill>
                  <a:srgbClr val="E0E0E0"/>
                </a:solidFill>
                <a:effectLst>
                  <a:outerShdw blurRad="50800" dist="50800" dir="2700000" algn="tl" rotWithShape="0">
                    <a:prstClr val="black">
                      <a:alpha val="84000"/>
                    </a:prstClr>
                  </a:outerShdw>
                </a:effectLst>
                <a:latin typeface="+mn-lt"/>
                <a:ea typeface="+mn-ea"/>
              </a:rPr>
              <a:t>3D surfaces</a:t>
            </a:r>
            <a:endParaRPr lang="zh-CN" altLang="en-US" sz="16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18" name="TextBox 17"/>
          <p:cNvSpPr txBox="1"/>
          <p:nvPr/>
        </p:nvSpPr>
        <p:spPr>
          <a:xfrm>
            <a:off x="6228184" y="4443958"/>
            <a:ext cx="2511896" cy="369332"/>
          </a:xfrm>
          <a:prstGeom prst="rect">
            <a:avLst/>
          </a:prstGeom>
          <a:noFill/>
        </p:spPr>
        <p:txBody>
          <a:bodyPr wrap="square" rtlCol="0">
            <a:spAutoFit/>
          </a:bodyPr>
          <a:lstStyle/>
          <a:p>
            <a:r>
              <a:rPr lang="en-US" altLang="zh-CN" i="1" dirty="0" smtClean="0">
                <a:solidFill>
                  <a:srgbClr val="E0E0E0"/>
                </a:solidFill>
                <a:effectLst>
                  <a:outerShdw blurRad="50800" dist="50800" dir="2700000" algn="tl" rotWithShape="0">
                    <a:prstClr val="black">
                      <a:alpha val="84000"/>
                    </a:prstClr>
                  </a:outerShdw>
                </a:effectLst>
                <a:latin typeface="+mn-lt"/>
                <a:ea typeface="+mn-ea"/>
              </a:rPr>
              <a:t>Signed distance function</a:t>
            </a:r>
            <a:endParaRPr lang="zh-CN" altLang="en-US" sz="16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19" name="TextBox 18"/>
          <p:cNvSpPr txBox="1"/>
          <p:nvPr/>
        </p:nvSpPr>
        <p:spPr>
          <a:xfrm>
            <a:off x="7020272" y="4011910"/>
            <a:ext cx="648072" cy="338554"/>
          </a:xfrm>
          <a:prstGeom prst="rect">
            <a:avLst/>
          </a:prstGeom>
          <a:noFill/>
        </p:spPr>
        <p:txBody>
          <a:bodyPr wrap="square" rtlCol="0">
            <a:spAutoFit/>
          </a:bodyPr>
          <a:lstStyle/>
          <a:p>
            <a:pPr algn="r"/>
            <a:r>
              <a:rPr lang="en-US" altLang="zh-CN" sz="1600" i="1" dirty="0" smtClean="0">
                <a:solidFill>
                  <a:srgbClr val="E0E0E0"/>
                </a:solidFill>
                <a:effectLst>
                  <a:outerShdw blurRad="50800" dist="50800" dir="2700000" algn="tl" rotWithShape="0">
                    <a:prstClr val="black">
                      <a:alpha val="84000"/>
                    </a:prstClr>
                  </a:outerShdw>
                </a:effectLst>
                <a:latin typeface="+mn-lt"/>
                <a:ea typeface="+mn-ea"/>
              </a:rPr>
              <a:t>-1.0</a:t>
            </a:r>
            <a:endParaRPr lang="zh-CN" altLang="en-US" sz="14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20" name="TextBox 19"/>
          <p:cNvSpPr txBox="1"/>
          <p:nvPr/>
        </p:nvSpPr>
        <p:spPr>
          <a:xfrm>
            <a:off x="7020272" y="3363838"/>
            <a:ext cx="648072" cy="338554"/>
          </a:xfrm>
          <a:prstGeom prst="rect">
            <a:avLst/>
          </a:prstGeom>
          <a:noFill/>
        </p:spPr>
        <p:txBody>
          <a:bodyPr wrap="square" rtlCol="0">
            <a:spAutoFit/>
          </a:bodyPr>
          <a:lstStyle/>
          <a:p>
            <a:pPr algn="r"/>
            <a:r>
              <a:rPr lang="en-US" altLang="zh-CN" sz="1600" i="1" dirty="0" smtClean="0">
                <a:solidFill>
                  <a:srgbClr val="E0E0E0"/>
                </a:solidFill>
                <a:effectLst>
                  <a:outerShdw blurRad="50800" dist="50800" dir="2700000" algn="tl" rotWithShape="0">
                    <a:prstClr val="black">
                      <a:alpha val="84000"/>
                    </a:prstClr>
                  </a:outerShdw>
                </a:effectLst>
                <a:latin typeface="+mn-lt"/>
                <a:ea typeface="+mn-ea"/>
              </a:rPr>
              <a:t> 0.0</a:t>
            </a:r>
            <a:endParaRPr lang="zh-CN" altLang="en-US" sz="14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21" name="TextBox 20"/>
          <p:cNvSpPr txBox="1"/>
          <p:nvPr/>
        </p:nvSpPr>
        <p:spPr>
          <a:xfrm>
            <a:off x="7020272" y="2715766"/>
            <a:ext cx="648072" cy="338554"/>
          </a:xfrm>
          <a:prstGeom prst="rect">
            <a:avLst/>
          </a:prstGeom>
          <a:noFill/>
        </p:spPr>
        <p:txBody>
          <a:bodyPr wrap="square" rtlCol="0">
            <a:spAutoFit/>
          </a:bodyPr>
          <a:lstStyle/>
          <a:p>
            <a:pPr algn="r"/>
            <a:r>
              <a:rPr lang="en-US" altLang="zh-CN" sz="1600" i="1" dirty="0" smtClean="0">
                <a:solidFill>
                  <a:srgbClr val="E0E0E0"/>
                </a:solidFill>
                <a:effectLst>
                  <a:outerShdw blurRad="50800" dist="50800" dir="2700000" algn="tl" rotWithShape="0">
                    <a:prstClr val="black">
                      <a:alpha val="84000"/>
                    </a:prstClr>
                  </a:outerShdw>
                </a:effectLst>
                <a:latin typeface="+mn-lt"/>
                <a:ea typeface="+mn-ea"/>
              </a:rPr>
              <a:t>+1.0</a:t>
            </a:r>
            <a:endParaRPr lang="zh-CN" altLang="en-US" sz="14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xit" presetSubtype="0" fill="hold" grpId="0"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563638"/>
            <a:ext cx="4067944" cy="648072"/>
          </a:xfrm>
          <a:prstGeom prst="rect">
            <a:avLst/>
          </a:prstGeom>
          <a:gradFill>
            <a:gsLst>
              <a:gs pos="0">
                <a:srgbClr val="FFFFFF">
                  <a:alpha val="25000"/>
                </a:srgbClr>
              </a:gs>
              <a:gs pos="67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067944" y="915566"/>
            <a:ext cx="5076056" cy="4227934"/>
          </a:xfrm>
          <a:prstGeom prst="rect">
            <a:avLst/>
          </a:prstGeom>
          <a:solidFill>
            <a:srgbClr val="FFFFFF">
              <a:alpha val="5000"/>
            </a:srgbClr>
          </a:solidFill>
          <a:ln>
            <a:noFill/>
          </a:ln>
          <a:effectLst>
            <a:outerShdw blurRad="50800" dist="38100" dir="8100000" algn="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0" name="Rectangle 2"/>
          <p:cNvSpPr>
            <a:spLocks noGrp="1"/>
          </p:cNvSpPr>
          <p:nvPr>
            <p:ph type="title"/>
          </p:nvPr>
        </p:nvSpPr>
        <p:spPr/>
        <p:txBody>
          <a:bodyPr>
            <a:normAutofit/>
          </a:bodyPr>
          <a:lstStyle/>
          <a:p>
            <a:r>
              <a:rPr lang="en-US" altLang="zh-CN" dirty="0" smtClean="0"/>
              <a:t>Key Components</a:t>
            </a:r>
          </a:p>
        </p:txBody>
      </p:sp>
      <p:sp>
        <p:nvSpPr>
          <p:cNvPr id="11" name="内容占位符 10"/>
          <p:cNvSpPr>
            <a:spLocks noGrp="1"/>
          </p:cNvSpPr>
          <p:nvPr>
            <p:ph idx="1"/>
          </p:nvPr>
        </p:nvSpPr>
        <p:spPr>
          <a:xfrm>
            <a:off x="457200" y="987574"/>
            <a:ext cx="3826768" cy="3606651"/>
          </a:xfrm>
        </p:spPr>
        <p:txBody>
          <a:bodyPr/>
          <a:lstStyle/>
          <a:p>
            <a:pPr>
              <a:buClr>
                <a:schemeClr val="tx1">
                  <a:lumMod val="75000"/>
                  <a:lumOff val="25000"/>
                </a:schemeClr>
              </a:buClr>
            </a:pPr>
            <a:r>
              <a:rPr lang="en-US" altLang="zh-CN" dirty="0" smtClean="0">
                <a:solidFill>
                  <a:schemeClr val="tx1">
                    <a:lumMod val="75000"/>
                    <a:lumOff val="25000"/>
                  </a:schemeClr>
                </a:solidFill>
              </a:rPr>
              <a:t>Region boundaries</a:t>
            </a:r>
          </a:p>
          <a:p>
            <a:r>
              <a:rPr lang="en-US" altLang="zh-CN" dirty="0" smtClean="0">
                <a:solidFill>
                  <a:srgbClr val="FFFFFF"/>
                </a:solidFill>
              </a:rPr>
              <a:t>Region labels</a:t>
            </a:r>
          </a:p>
          <a:p>
            <a:pPr>
              <a:buClr>
                <a:schemeClr val="tx1">
                  <a:lumMod val="75000"/>
                  <a:lumOff val="25000"/>
                </a:schemeClr>
              </a:buClr>
            </a:pPr>
            <a:r>
              <a:rPr lang="en-US" altLang="zh-CN" dirty="0" smtClean="0">
                <a:solidFill>
                  <a:schemeClr val="tx1">
                    <a:lumMod val="75000"/>
                    <a:lumOff val="25000"/>
                  </a:schemeClr>
                </a:solidFill>
              </a:rPr>
              <a:t>Color variations</a:t>
            </a:r>
          </a:p>
          <a:p>
            <a:endParaRPr lang="en-US" altLang="zh-CN" dirty="0" smtClean="0"/>
          </a:p>
          <a:p>
            <a:endParaRPr lang="zh-CN" altLang="en-US" dirty="0"/>
          </a:p>
        </p:txBody>
      </p:sp>
      <p:sp>
        <p:nvSpPr>
          <p:cNvPr id="9" name="Rectangle 3"/>
          <p:cNvSpPr txBox="1">
            <a:spLocks/>
          </p:cNvSpPr>
          <p:nvPr/>
        </p:nvSpPr>
        <p:spPr>
          <a:xfrm>
            <a:off x="4211960" y="987574"/>
            <a:ext cx="4392488" cy="360665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F6F0C6"/>
              </a:buClr>
              <a:buSzPct val="110000"/>
              <a:buFont typeface="Calibri" pitchFamily="34" charset="0"/>
              <a:buChar char="»"/>
              <a:tabLst/>
              <a:defRPr/>
            </a:pPr>
            <a:r>
              <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Conceptually:</a:t>
            </a:r>
            <a:br>
              <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br>
            <a:r>
              <a:rPr kumimoji="0" lang="en-US" altLang="zh-CN" sz="24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Stored on the SDF grid</a:t>
            </a:r>
            <a:endPar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6F0C6"/>
              </a:buClr>
              <a:buSzPct val="110000"/>
              <a:buFont typeface="Calibri" pitchFamily="34" charset="0"/>
              <a:buChar char="»"/>
              <a:tabLst/>
              <a:defRPr/>
            </a:pPr>
            <a:r>
              <a:rPr lang="en-US" altLang="zh-CN" sz="2800" dirty="0" smtClean="0">
                <a:solidFill>
                  <a:srgbClr val="E0E0E0"/>
                </a:solidFill>
                <a:effectLst>
                  <a:outerShdw blurRad="50800" dist="50800" dir="2700000" algn="tl" rotWithShape="0">
                    <a:prstClr val="black">
                      <a:alpha val="84000"/>
                    </a:prstClr>
                  </a:outerShdw>
                </a:effectLst>
                <a:latin typeface="+mn-lt"/>
                <a:ea typeface="+mn-ea"/>
              </a:rPr>
              <a:t>In practice:</a:t>
            </a:r>
            <a:br>
              <a:rPr lang="en-US" altLang="zh-CN" sz="2800" dirty="0" smtClean="0">
                <a:solidFill>
                  <a:srgbClr val="E0E0E0"/>
                </a:solidFill>
                <a:effectLst>
                  <a:outerShdw blurRad="50800" dist="50800" dir="2700000" algn="tl" rotWithShape="0">
                    <a:prstClr val="black">
                      <a:alpha val="84000"/>
                    </a:prstClr>
                  </a:outerShdw>
                </a:effectLst>
                <a:latin typeface="+mn-lt"/>
                <a:ea typeface="+mn-ea"/>
              </a:rPr>
            </a:br>
            <a:r>
              <a:rPr lang="en-US" altLang="zh-CN" sz="2400" dirty="0" smtClean="0">
                <a:solidFill>
                  <a:srgbClr val="E0E0E0"/>
                </a:solidFill>
                <a:effectLst>
                  <a:outerShdw blurRad="50800" dist="50800" dir="2700000" algn="tl" rotWithShape="0">
                    <a:prstClr val="black">
                      <a:alpha val="84000"/>
                    </a:prstClr>
                  </a:outerShdw>
                </a:effectLst>
                <a:latin typeface="+mn-lt"/>
                <a:ea typeface="+mn-ea"/>
              </a:rPr>
              <a:t>Efficient compression</a:t>
            </a:r>
            <a:r>
              <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
            </a:r>
            <a:br>
              <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br>
            <a:endParaRPr kumimoji="0" lang="en-US" altLang="zh-CN" sz="2400" b="0" i="1"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endParaRPr>
          </a:p>
        </p:txBody>
      </p:sp>
      <p:pic>
        <p:nvPicPr>
          <p:cNvPr id="12" name="图片 11" descr="skin_labels.png"/>
          <p:cNvPicPr>
            <a:picLocks noChangeAspect="1"/>
          </p:cNvPicPr>
          <p:nvPr/>
        </p:nvPicPr>
        <p:blipFill>
          <a:blip r:embed="rId3" cstate="print"/>
          <a:stretch>
            <a:fillRect/>
          </a:stretch>
        </p:blipFill>
        <p:spPr>
          <a:xfrm>
            <a:off x="4572000" y="2715766"/>
            <a:ext cx="2160240" cy="2160240"/>
          </a:xfrm>
          <a:prstGeom prst="rect">
            <a:avLst/>
          </a:prstGeom>
        </p:spPr>
      </p:pic>
      <p:sp>
        <p:nvSpPr>
          <p:cNvPr id="13" name="TextBox 12"/>
          <p:cNvSpPr txBox="1"/>
          <p:nvPr/>
        </p:nvSpPr>
        <p:spPr>
          <a:xfrm>
            <a:off x="6228184" y="4443958"/>
            <a:ext cx="2511896" cy="369332"/>
          </a:xfrm>
          <a:prstGeom prst="rect">
            <a:avLst/>
          </a:prstGeom>
          <a:noFill/>
        </p:spPr>
        <p:txBody>
          <a:bodyPr wrap="square" rtlCol="0">
            <a:spAutoFit/>
          </a:bodyPr>
          <a:lstStyle/>
          <a:p>
            <a:r>
              <a:rPr lang="en-US" altLang="zh-CN" i="1" dirty="0" smtClean="0">
                <a:solidFill>
                  <a:srgbClr val="E0E0E0"/>
                </a:solidFill>
                <a:effectLst>
                  <a:outerShdw blurRad="50800" dist="50800" dir="2700000" algn="tl" rotWithShape="0">
                    <a:prstClr val="black">
                      <a:alpha val="84000"/>
                    </a:prstClr>
                  </a:outerShdw>
                </a:effectLst>
                <a:latin typeface="+mn-lt"/>
                <a:ea typeface="+mn-ea"/>
              </a:rPr>
              <a:t>Region labels</a:t>
            </a:r>
            <a:endParaRPr lang="zh-CN" altLang="en-US" sz="16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2165990"/>
            <a:ext cx="4067944" cy="648072"/>
          </a:xfrm>
          <a:prstGeom prst="rect">
            <a:avLst/>
          </a:prstGeom>
          <a:gradFill>
            <a:gsLst>
              <a:gs pos="0">
                <a:srgbClr val="FFFFFF">
                  <a:alpha val="25000"/>
                </a:srgbClr>
              </a:gs>
              <a:gs pos="67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067944" y="915566"/>
            <a:ext cx="5076056" cy="4227934"/>
          </a:xfrm>
          <a:prstGeom prst="rect">
            <a:avLst/>
          </a:prstGeom>
          <a:solidFill>
            <a:srgbClr val="FFFFFF">
              <a:alpha val="5000"/>
            </a:srgbClr>
          </a:solidFill>
          <a:ln>
            <a:noFill/>
          </a:ln>
          <a:effectLst>
            <a:outerShdw blurRad="50800" dist="38100" dir="8100000" algn="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0" name="Rectangle 2"/>
          <p:cNvSpPr>
            <a:spLocks noGrp="1"/>
          </p:cNvSpPr>
          <p:nvPr>
            <p:ph type="title"/>
          </p:nvPr>
        </p:nvSpPr>
        <p:spPr/>
        <p:txBody>
          <a:bodyPr>
            <a:normAutofit/>
          </a:bodyPr>
          <a:lstStyle/>
          <a:p>
            <a:r>
              <a:rPr lang="en-US" altLang="zh-CN" dirty="0" smtClean="0"/>
              <a:t>Key Components</a:t>
            </a:r>
          </a:p>
        </p:txBody>
      </p:sp>
      <p:sp>
        <p:nvSpPr>
          <p:cNvPr id="11" name="内容占位符 10"/>
          <p:cNvSpPr>
            <a:spLocks noGrp="1"/>
          </p:cNvSpPr>
          <p:nvPr>
            <p:ph idx="1"/>
          </p:nvPr>
        </p:nvSpPr>
        <p:spPr>
          <a:xfrm>
            <a:off x="457200" y="987574"/>
            <a:ext cx="3826768" cy="3606651"/>
          </a:xfrm>
        </p:spPr>
        <p:txBody>
          <a:bodyPr/>
          <a:lstStyle/>
          <a:p>
            <a:pPr>
              <a:buClr>
                <a:schemeClr val="tx1">
                  <a:lumMod val="75000"/>
                  <a:lumOff val="25000"/>
                </a:schemeClr>
              </a:buClr>
            </a:pPr>
            <a:r>
              <a:rPr lang="en-US" altLang="zh-CN" dirty="0" smtClean="0">
                <a:solidFill>
                  <a:schemeClr val="tx1">
                    <a:lumMod val="75000"/>
                    <a:lumOff val="25000"/>
                  </a:schemeClr>
                </a:solidFill>
              </a:rPr>
              <a:t>Region boundaries</a:t>
            </a:r>
          </a:p>
          <a:p>
            <a:pPr>
              <a:buClr>
                <a:schemeClr val="tx1">
                  <a:lumMod val="75000"/>
                  <a:lumOff val="25000"/>
                </a:schemeClr>
              </a:buClr>
            </a:pPr>
            <a:r>
              <a:rPr lang="en-US" altLang="zh-CN" dirty="0" smtClean="0">
                <a:solidFill>
                  <a:schemeClr val="tx1">
                    <a:lumMod val="75000"/>
                    <a:lumOff val="25000"/>
                  </a:schemeClr>
                </a:solidFill>
              </a:rPr>
              <a:t>Region labels</a:t>
            </a:r>
          </a:p>
          <a:p>
            <a:r>
              <a:rPr lang="en-US" altLang="zh-CN" dirty="0" smtClean="0">
                <a:solidFill>
                  <a:srgbClr val="FFFFFF"/>
                </a:solidFill>
              </a:rPr>
              <a:t>Color variations</a:t>
            </a:r>
          </a:p>
          <a:p>
            <a:endParaRPr lang="en-US" altLang="zh-CN" dirty="0" smtClean="0"/>
          </a:p>
          <a:p>
            <a:endParaRPr lang="zh-CN" altLang="en-US" dirty="0"/>
          </a:p>
        </p:txBody>
      </p:sp>
      <p:pic>
        <p:nvPicPr>
          <p:cNvPr id="26" name="图片 25" descr="skin_3d_solid.png"/>
          <p:cNvPicPr>
            <a:picLocks noChangeAspect="1"/>
          </p:cNvPicPr>
          <p:nvPr/>
        </p:nvPicPr>
        <p:blipFill>
          <a:blip r:embed="rId3" cstate="print"/>
          <a:stretch>
            <a:fillRect/>
          </a:stretch>
        </p:blipFill>
        <p:spPr>
          <a:xfrm>
            <a:off x="4572000" y="2715766"/>
            <a:ext cx="2118643" cy="2155262"/>
          </a:xfrm>
          <a:prstGeom prst="rect">
            <a:avLst/>
          </a:prstGeom>
        </p:spPr>
      </p:pic>
      <p:pic>
        <p:nvPicPr>
          <p:cNvPr id="10" name="图片 9" descr="rbf_colorful.jpg"/>
          <p:cNvPicPr>
            <a:picLocks noChangeAspect="1"/>
          </p:cNvPicPr>
          <p:nvPr/>
        </p:nvPicPr>
        <p:blipFill>
          <a:blip r:embed="rId4" cstate="print"/>
          <a:stretch>
            <a:fillRect/>
          </a:stretch>
        </p:blipFill>
        <p:spPr>
          <a:xfrm>
            <a:off x="5076056" y="1779662"/>
            <a:ext cx="2232248" cy="2232248"/>
          </a:xfrm>
          <a:prstGeom prst="rect">
            <a:avLst/>
          </a:prstGeom>
          <a:ln w="28575">
            <a:solidFill>
              <a:schemeClr val="tx1">
                <a:lumMod val="95000"/>
                <a:lumOff val="5000"/>
              </a:schemeClr>
            </a:solidFill>
          </a:ln>
        </p:spPr>
      </p:pic>
      <p:sp>
        <p:nvSpPr>
          <p:cNvPr id="13" name="椭圆 12"/>
          <p:cNvSpPr/>
          <p:nvPr/>
        </p:nvSpPr>
        <p:spPr>
          <a:xfrm>
            <a:off x="5835870" y="2456710"/>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76256" y="2715766"/>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436096" y="1779662"/>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020272" y="1779662"/>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076056" y="2859782"/>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220072" y="3723878"/>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364088" y="1995686"/>
            <a:ext cx="1080120" cy="1080120"/>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796136" y="2715766"/>
            <a:ext cx="864096" cy="864096"/>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508104" y="2931790"/>
            <a:ext cx="720080" cy="720080"/>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300192" y="2139702"/>
            <a:ext cx="1296144" cy="1296144"/>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4932040" y="1275606"/>
            <a:ext cx="1152128" cy="1152128"/>
          </a:xfrm>
          <a:custGeom>
            <a:avLst/>
            <a:gdLst>
              <a:gd name="connsiteX0" fmla="*/ 0 w 1152128"/>
              <a:gd name="connsiteY0" fmla="*/ 576064 h 1152128"/>
              <a:gd name="connsiteX1" fmla="*/ 168726 w 1152128"/>
              <a:gd name="connsiteY1" fmla="*/ 168725 h 1152128"/>
              <a:gd name="connsiteX2" fmla="*/ 576065 w 1152128"/>
              <a:gd name="connsiteY2" fmla="*/ 0 h 1152128"/>
              <a:gd name="connsiteX3" fmla="*/ 983404 w 1152128"/>
              <a:gd name="connsiteY3" fmla="*/ 168726 h 1152128"/>
              <a:gd name="connsiteX4" fmla="*/ 1152129 w 1152128"/>
              <a:gd name="connsiteY4" fmla="*/ 576065 h 1152128"/>
              <a:gd name="connsiteX5" fmla="*/ 983404 w 1152128"/>
              <a:gd name="connsiteY5" fmla="*/ 983404 h 1152128"/>
              <a:gd name="connsiteX6" fmla="*/ 576065 w 1152128"/>
              <a:gd name="connsiteY6" fmla="*/ 1152129 h 1152128"/>
              <a:gd name="connsiteX7" fmla="*/ 168726 w 1152128"/>
              <a:gd name="connsiteY7" fmla="*/ 983403 h 1152128"/>
              <a:gd name="connsiteX8" fmla="*/ 1 w 1152128"/>
              <a:gd name="connsiteY8" fmla="*/ 576064 h 1152128"/>
              <a:gd name="connsiteX9" fmla="*/ 0 w 1152128"/>
              <a:gd name="connsiteY9" fmla="*/ 576064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128" h="1152128">
                <a:moveTo>
                  <a:pt x="0" y="576064"/>
                </a:moveTo>
                <a:cubicBezTo>
                  <a:pt x="0" y="423282"/>
                  <a:pt x="60693" y="276758"/>
                  <a:pt x="168726" y="168725"/>
                </a:cubicBezTo>
                <a:cubicBezTo>
                  <a:pt x="276759" y="60692"/>
                  <a:pt x="423283" y="0"/>
                  <a:pt x="576065" y="0"/>
                </a:cubicBezTo>
                <a:cubicBezTo>
                  <a:pt x="728847" y="0"/>
                  <a:pt x="875371" y="60693"/>
                  <a:pt x="983404" y="168726"/>
                </a:cubicBezTo>
                <a:cubicBezTo>
                  <a:pt x="1091437" y="276759"/>
                  <a:pt x="1152129" y="423283"/>
                  <a:pt x="1152129" y="576065"/>
                </a:cubicBezTo>
                <a:cubicBezTo>
                  <a:pt x="1152129" y="728847"/>
                  <a:pt x="1091437" y="875371"/>
                  <a:pt x="983404" y="983404"/>
                </a:cubicBezTo>
                <a:cubicBezTo>
                  <a:pt x="875371" y="1091437"/>
                  <a:pt x="728847" y="1152129"/>
                  <a:pt x="576065" y="1152129"/>
                </a:cubicBezTo>
                <a:cubicBezTo>
                  <a:pt x="423283" y="1152129"/>
                  <a:pt x="276759" y="1091436"/>
                  <a:pt x="168726" y="983403"/>
                </a:cubicBezTo>
                <a:cubicBezTo>
                  <a:pt x="60693" y="875370"/>
                  <a:pt x="1" y="728846"/>
                  <a:pt x="1" y="576064"/>
                </a:cubicBezTo>
                <a:lnTo>
                  <a:pt x="0" y="576064"/>
                </a:lnTo>
                <a:close/>
              </a:path>
            </a:pathLst>
          </a:cu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572000" y="2355726"/>
            <a:ext cx="1152128" cy="1152128"/>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4788024" y="3291830"/>
            <a:ext cx="1008112" cy="1008112"/>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436096" y="3435846"/>
            <a:ext cx="864096" cy="864096"/>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300192" y="3003798"/>
            <a:ext cx="864096" cy="864096"/>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6588224" y="3291830"/>
            <a:ext cx="1008112" cy="1008112"/>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6444208" y="1131590"/>
            <a:ext cx="1368152" cy="1368152"/>
          </a:xfrm>
          <a:prstGeom prst="ellipse">
            <a:avLst/>
          </a:prstGeom>
          <a:noFill/>
          <a:ln w="28575">
            <a:solidFill>
              <a:srgbClr val="000000">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3"/>
          <p:cNvSpPr txBox="1">
            <a:spLocks/>
          </p:cNvSpPr>
          <p:nvPr/>
        </p:nvSpPr>
        <p:spPr>
          <a:xfrm>
            <a:off x="4211960" y="987574"/>
            <a:ext cx="4536504" cy="360665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F6F0C6"/>
              </a:buClr>
              <a:buSzPct val="110000"/>
              <a:buFont typeface="Calibri" pitchFamily="34" charset="0"/>
              <a:buChar char="»"/>
              <a:tabLst/>
              <a:defRPr/>
            </a:pPr>
            <a:r>
              <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Radial Basis Functions (RBF)</a:t>
            </a:r>
            <a:br>
              <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br>
            <a:endParaRPr kumimoji="0" lang="en-US" altLang="zh-CN" sz="2400" b="0" i="1"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endParaRPr>
          </a:p>
        </p:txBody>
      </p:sp>
      <p:sp>
        <p:nvSpPr>
          <p:cNvPr id="21" name="椭圆 20"/>
          <p:cNvSpPr/>
          <p:nvPr/>
        </p:nvSpPr>
        <p:spPr>
          <a:xfrm>
            <a:off x="5796136" y="3219822"/>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156176" y="3075806"/>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6660232" y="3363838"/>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7020272" y="3723878"/>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5796136" y="3795886"/>
            <a:ext cx="144016" cy="144016"/>
          </a:xfrm>
          <a:prstGeom prst="ellips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004048" y="4155926"/>
            <a:ext cx="2448272" cy="400110"/>
          </a:xfrm>
          <a:prstGeom prst="rect">
            <a:avLst/>
          </a:prstGeom>
          <a:noFill/>
        </p:spPr>
        <p:txBody>
          <a:bodyPr wrap="square" rtlCol="0">
            <a:spAutoFit/>
          </a:bodyPr>
          <a:lstStyle/>
          <a:p>
            <a:pPr algn="ctr"/>
            <a:r>
              <a:rPr lang="en-US" altLang="zh-CN" sz="2000" i="1" dirty="0" smtClean="0">
                <a:solidFill>
                  <a:schemeClr val="bg1">
                    <a:lumMod val="75000"/>
                  </a:schemeClr>
                </a:solidFill>
                <a:effectLst>
                  <a:outerShdw blurRad="50800" dist="50800" dir="2700000" algn="tl" rotWithShape="0">
                    <a:prstClr val="black">
                      <a:alpha val="84000"/>
                    </a:prstClr>
                  </a:outerShdw>
                </a:effectLst>
                <a:latin typeface="+mn-lt"/>
                <a:ea typeface="+mn-ea"/>
              </a:rPr>
              <a:t>RBFs illustrated in 2D</a:t>
            </a:r>
            <a:endParaRPr lang="zh-CN" altLang="en-US" sz="20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38" name="椭圆 37"/>
          <p:cNvSpPr/>
          <p:nvPr/>
        </p:nvSpPr>
        <p:spPr>
          <a:xfrm>
            <a:off x="6876256" y="2715766"/>
            <a:ext cx="144016" cy="144016"/>
          </a:xfrm>
          <a:prstGeom prst="ellipse">
            <a:avLst/>
          </a:prstGeom>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156176" y="3075806"/>
            <a:ext cx="144016" cy="144016"/>
          </a:xfrm>
          <a:prstGeom prst="ellipse">
            <a:avLst/>
          </a:prstGeom>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6660232" y="3363838"/>
            <a:ext cx="144016" cy="144016"/>
          </a:xfrm>
          <a:prstGeom prst="ellipse">
            <a:avLst/>
          </a:prstGeom>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6516216" y="3075806"/>
            <a:ext cx="72008" cy="72008"/>
          </a:xfrm>
          <a:prstGeom prst="rect">
            <a:avLst/>
          </a:prstGeom>
          <a:noFill/>
          <a:ln>
            <a:solidFill>
              <a:srgbClr val="FF0000"/>
            </a:solidFill>
          </a:ln>
          <a:effectLst>
            <a:outerShdw blurRad="12700" dist="25400" dir="2700000" algn="tl" rotWithShape="0">
              <a:prstClr val="black">
                <a:alpha val="7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37"/>
                                        </p:tgtEl>
                                      </p:cBhvr>
                                    </p:animEffect>
                                    <p:set>
                                      <p:cBhvr>
                                        <p:cTn id="87" dur="1" fill="hold">
                                          <p:stCondLst>
                                            <p:cond delay="499"/>
                                          </p:stCondLst>
                                        </p:cTn>
                                        <p:tgtEl>
                                          <p:spTgt spid="3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3"/>
                                        </p:tgtEl>
                                      </p:cBhvr>
                                    </p:animEffect>
                                    <p:set>
                                      <p:cBhvr>
                                        <p:cTn id="96" dur="1" fill="hold">
                                          <p:stCondLst>
                                            <p:cond delay="499"/>
                                          </p:stCondLst>
                                        </p:cTn>
                                        <p:tgtEl>
                                          <p:spTgt spid="33"/>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34"/>
                                        </p:tgtEl>
                                      </p:cBhvr>
                                    </p:animEffect>
                                    <p:set>
                                      <p:cBhvr>
                                        <p:cTn id="99" dur="1" fill="hold">
                                          <p:stCondLst>
                                            <p:cond delay="499"/>
                                          </p:stCondLst>
                                        </p:cTn>
                                        <p:tgtEl>
                                          <p:spTgt spid="3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6"/>
                                        </p:tgtEl>
                                      </p:cBhvr>
                                    </p:animEffect>
                                    <p:set>
                                      <p:cBhvr>
                                        <p:cTn id="102" dur="1" fill="hold">
                                          <p:stCondLst>
                                            <p:cond delay="499"/>
                                          </p:stCondLst>
                                        </p:cTn>
                                        <p:tgtEl>
                                          <p:spTgt spid="3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7"/>
                                        </p:tgtEl>
                                      </p:cBhvr>
                                    </p:animEffect>
                                    <p:set>
                                      <p:cBhvr>
                                        <p:cTn id="105" dur="1" fill="hold">
                                          <p:stCondLst>
                                            <p:cond delay="499"/>
                                          </p:stCondLst>
                                        </p:cTn>
                                        <p:tgtEl>
                                          <p:spTgt spid="2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fade">
                                      <p:cBhvr>
                                        <p:cTn id="111" dur="500"/>
                                        <p:tgtEl>
                                          <p:spTgt spid="3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500"/>
                                        <p:tgtEl>
                                          <p:spTgt spid="3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500"/>
                                        <p:tgtEl>
                                          <p:spTgt spid="38"/>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500"/>
                                        <p:tgtEl>
                                          <p:spTgt spid="39"/>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500"/>
                                        <p:tgtEl>
                                          <p:spTgt spid="40"/>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fade">
                                      <p:cBhvr>
                                        <p:cTn id="1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0" grpId="0" animBg="1"/>
      <p:bldP spid="27" grpId="0" animBg="1"/>
      <p:bldP spid="27" grpId="1" animBg="1"/>
      <p:bldP spid="28" grpId="0" animBg="1"/>
      <p:bldP spid="29" grpId="0" animBg="1"/>
      <p:bldP spid="29" grpId="1" animBg="1"/>
      <p:bldP spid="30" grpId="0" animBg="1"/>
      <p:bldP spid="31" grpId="0" animBg="1"/>
      <p:bldP spid="31" grpId="1" animBg="1"/>
      <p:bldP spid="32" grpId="0" animBg="1"/>
      <p:bldP spid="32" grpId="1" animBg="1"/>
      <p:bldP spid="33" grpId="0" animBg="1"/>
      <p:bldP spid="33" grpId="1" animBg="1"/>
      <p:bldP spid="34" grpId="0" animBg="1"/>
      <p:bldP spid="34" grpId="1" animBg="1"/>
      <p:bldP spid="35" grpId="0" animBg="1"/>
      <p:bldP spid="36" grpId="0" animBg="1"/>
      <p:bldP spid="36" grpId="1" animBg="1"/>
      <p:bldP spid="37" grpId="0" animBg="1"/>
      <p:bldP spid="37" grpId="1" animBg="1"/>
      <p:bldP spid="21" grpId="0" animBg="1"/>
      <p:bldP spid="22" grpId="0" animBg="1"/>
      <p:bldP spid="23" grpId="0" animBg="1"/>
      <p:bldP spid="24" grpId="0" animBg="1"/>
      <p:bldP spid="25" grpId="0" animBg="1"/>
      <p:bldP spid="12" grpId="0"/>
      <p:bldP spid="38" grpId="0" animBg="1"/>
      <p:bldP spid="38" grpId="1" animBg="1"/>
      <p:bldP spid="39" grpId="0" animBg="1"/>
      <p:bldP spid="39" grpId="1" animBg="1"/>
      <p:bldP spid="40" grpId="0" animBg="1"/>
      <p:bldP spid="40" grpId="1"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p:txBody>
          <a:bodyPr/>
          <a:lstStyle/>
          <a:p>
            <a:r>
              <a:rPr lang="en-US" altLang="zh-CN" dirty="0" smtClean="0"/>
              <a:t>Real-Time Rendering</a:t>
            </a:r>
          </a:p>
        </p:txBody>
      </p:sp>
      <p:sp>
        <p:nvSpPr>
          <p:cNvPr id="3" name="内容占位符 2"/>
          <p:cNvSpPr>
            <a:spLocks noGrp="1"/>
          </p:cNvSpPr>
          <p:nvPr>
            <p:ph idx="1"/>
          </p:nvPr>
        </p:nvSpPr>
        <p:spPr>
          <a:xfrm>
            <a:off x="457200" y="987575"/>
            <a:ext cx="8229600" cy="648072"/>
          </a:xfrm>
        </p:spPr>
        <p:txBody>
          <a:bodyPr/>
          <a:lstStyle/>
          <a:p>
            <a:r>
              <a:rPr lang="en-US" altLang="zh-CN" dirty="0" smtClean="0"/>
              <a:t>Basic rasterization pipeline:</a:t>
            </a:r>
            <a:endParaRPr lang="zh-CN" altLang="en-US" dirty="0"/>
          </a:p>
        </p:txBody>
      </p:sp>
      <p:pic>
        <p:nvPicPr>
          <p:cNvPr id="4" name="图片 3" descr="bununy.png"/>
          <p:cNvPicPr>
            <a:picLocks noChangeAspect="1"/>
          </p:cNvPicPr>
          <p:nvPr/>
        </p:nvPicPr>
        <p:blipFill>
          <a:blip r:embed="rId3" cstate="print"/>
          <a:stretch>
            <a:fillRect/>
          </a:stretch>
        </p:blipFill>
        <p:spPr>
          <a:xfrm>
            <a:off x="683568" y="2283718"/>
            <a:ext cx="1272594" cy="1593924"/>
          </a:xfrm>
          <a:prstGeom prst="rect">
            <a:avLst/>
          </a:prstGeom>
        </p:spPr>
      </p:pic>
      <p:sp>
        <p:nvSpPr>
          <p:cNvPr id="5" name="右箭头 4"/>
          <p:cNvSpPr/>
          <p:nvPr/>
        </p:nvSpPr>
        <p:spPr>
          <a:xfrm>
            <a:off x="1979712" y="3003798"/>
            <a:ext cx="4968552" cy="792088"/>
          </a:xfrm>
          <a:prstGeom prst="rightArrow">
            <a:avLst/>
          </a:prstGeom>
          <a:gradFill>
            <a:gsLst>
              <a:gs pos="0">
                <a:schemeClr val="bg1">
                  <a:lumMod val="25000"/>
                  <a:alpha val="0"/>
                </a:schemeClr>
              </a:gs>
              <a:gs pos="50000">
                <a:schemeClr val="bg1">
                  <a:lumMod val="50000"/>
                </a:schemeClr>
              </a:gs>
              <a:gs pos="100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nvSpPr>
        <p:spPr>
          <a:xfrm>
            <a:off x="2339752" y="1995686"/>
            <a:ext cx="792088" cy="198022"/>
          </a:xfrm>
          <a:prstGeom prst="parallelogram">
            <a:avLst>
              <a:gd name="adj" fmla="val 93980"/>
            </a:avLst>
          </a:prstGeom>
          <a:noFill/>
          <a:ln w="19050">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a:off x="2339752" y="2589752"/>
            <a:ext cx="792088" cy="198022"/>
          </a:xfrm>
          <a:prstGeom prst="parallelogram">
            <a:avLst>
              <a:gd name="adj" fmla="val 93980"/>
            </a:avLst>
          </a:prstGeom>
          <a:noFill/>
          <a:ln w="19050">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rot="5400000">
            <a:off x="2042719" y="2490741"/>
            <a:ext cx="594066" cy="0"/>
          </a:xfrm>
          <a:prstGeom prst="line">
            <a:avLst/>
          </a:prstGeom>
          <a:noFill/>
          <a:ln w="19050">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rot="5400000">
            <a:off x="2636785" y="2490741"/>
            <a:ext cx="594066" cy="0"/>
          </a:xfrm>
          <a:prstGeom prst="line">
            <a:avLst/>
          </a:prstGeom>
          <a:noFill/>
          <a:ln w="19050">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rot="5400000">
            <a:off x="2834807" y="2292719"/>
            <a:ext cx="594066" cy="0"/>
          </a:xfrm>
          <a:prstGeom prst="line">
            <a:avLst/>
          </a:prstGeom>
          <a:noFill/>
          <a:ln w="19050">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2" name="直接连接符 11"/>
          <p:cNvCxnSpPr/>
          <p:nvPr/>
        </p:nvCxnSpPr>
        <p:spPr>
          <a:xfrm rot="5400000">
            <a:off x="2237314" y="2292719"/>
            <a:ext cx="594066" cy="0"/>
          </a:xfrm>
          <a:prstGeom prst="line">
            <a:avLst/>
          </a:prstGeom>
          <a:noFill/>
          <a:ln w="19050">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4" name="矩形 13"/>
          <p:cNvSpPr/>
          <p:nvPr/>
        </p:nvSpPr>
        <p:spPr>
          <a:xfrm>
            <a:off x="1043608" y="2859782"/>
            <a:ext cx="72008" cy="7200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627784" y="2283718"/>
            <a:ext cx="144016" cy="144016"/>
          </a:xfrm>
          <a:prstGeom prst="ellipse">
            <a:avLst/>
          </a:prstGeom>
          <a:gradFill flip="none" rotWithShape="1">
            <a:gsLst>
              <a:gs pos="0">
                <a:srgbClr val="EFC9C9"/>
              </a:gs>
              <a:gs pos="50000">
                <a:srgbClr val="FF0000"/>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3347864" y="1635646"/>
            <a:ext cx="108012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SDF</a:t>
            </a:r>
            <a:endParaRPr lang="zh-CN" altLang="en-US" b="1"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32" name="TextBox 31"/>
          <p:cNvSpPr txBox="1"/>
          <p:nvPr/>
        </p:nvSpPr>
        <p:spPr>
          <a:xfrm>
            <a:off x="4499992" y="1635646"/>
            <a:ext cx="936104"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Labels</a:t>
            </a:r>
            <a:endParaRPr lang="zh-CN" altLang="en-US" b="1"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35" name="椭圆 34"/>
          <p:cNvSpPr/>
          <p:nvPr/>
        </p:nvSpPr>
        <p:spPr>
          <a:xfrm>
            <a:off x="5724128" y="2067694"/>
            <a:ext cx="288032" cy="288032"/>
          </a:xfrm>
          <a:prstGeom prst="ellipse">
            <a:avLst/>
          </a:prstGeom>
          <a:gradFill flip="none" rotWithShape="1">
            <a:gsLst>
              <a:gs pos="0">
                <a:schemeClr val="accent5">
                  <a:lumMod val="40000"/>
                  <a:lumOff val="60000"/>
                </a:schemeClr>
              </a:gs>
              <a:gs pos="50000">
                <a:srgbClr val="2A5896"/>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940152" y="1995686"/>
            <a:ext cx="288032" cy="288032"/>
          </a:xfrm>
          <a:prstGeom prst="ellipse">
            <a:avLst/>
          </a:prstGeom>
          <a:gradFill flip="none" rotWithShape="1">
            <a:gsLst>
              <a:gs pos="0">
                <a:schemeClr val="accent5">
                  <a:lumMod val="40000"/>
                  <a:lumOff val="60000"/>
                </a:schemeClr>
              </a:gs>
              <a:gs pos="50000">
                <a:srgbClr val="2A5896"/>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5652120" y="2283718"/>
            <a:ext cx="216024" cy="216024"/>
          </a:xfrm>
          <a:prstGeom prst="ellipse">
            <a:avLst/>
          </a:prstGeom>
          <a:gradFill flip="none" rotWithShape="1">
            <a:gsLst>
              <a:gs pos="0">
                <a:schemeClr val="accent5">
                  <a:lumMod val="40000"/>
                  <a:lumOff val="60000"/>
                </a:schemeClr>
              </a:gs>
              <a:gs pos="50000">
                <a:srgbClr val="2A5896"/>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940152" y="2499742"/>
            <a:ext cx="216024" cy="216024"/>
          </a:xfrm>
          <a:prstGeom prst="ellipse">
            <a:avLst/>
          </a:prstGeom>
          <a:gradFill flip="none" rotWithShape="1">
            <a:gsLst>
              <a:gs pos="0">
                <a:srgbClr val="FFC000"/>
              </a:gs>
              <a:gs pos="50000">
                <a:schemeClr val="accent6">
                  <a:lumMod val="50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6156176" y="2355726"/>
            <a:ext cx="216024" cy="216024"/>
          </a:xfrm>
          <a:prstGeom prst="ellipse">
            <a:avLst/>
          </a:prstGeom>
          <a:gradFill flip="none" rotWithShape="1">
            <a:gsLst>
              <a:gs pos="0">
                <a:srgbClr val="FFC000"/>
              </a:gs>
              <a:gs pos="50000">
                <a:schemeClr val="accent6">
                  <a:lumMod val="50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868144" y="2211710"/>
            <a:ext cx="144016" cy="144016"/>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5796136" y="2283718"/>
            <a:ext cx="288032" cy="288032"/>
          </a:xfrm>
          <a:prstGeom prst="ellipse">
            <a:avLst/>
          </a:prstGeom>
          <a:gradFill flip="none" rotWithShape="1">
            <a:gsLst>
              <a:gs pos="0">
                <a:schemeClr val="accent5">
                  <a:lumMod val="40000"/>
                  <a:lumOff val="60000"/>
                </a:schemeClr>
              </a:gs>
              <a:gs pos="50000">
                <a:srgbClr val="2A5896"/>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724128" y="2427734"/>
            <a:ext cx="216024" cy="216024"/>
          </a:xfrm>
          <a:prstGeom prst="ellipse">
            <a:avLst/>
          </a:prstGeom>
          <a:gradFill flip="none" rotWithShape="1">
            <a:gsLst>
              <a:gs pos="0">
                <a:srgbClr val="FFC000"/>
              </a:gs>
              <a:gs pos="50000">
                <a:schemeClr val="accent6">
                  <a:lumMod val="50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6012160" y="2139702"/>
            <a:ext cx="288032" cy="288032"/>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6012160" y="2355726"/>
            <a:ext cx="288032" cy="288032"/>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5796136" y="2571750"/>
            <a:ext cx="216024" cy="216024"/>
          </a:xfrm>
          <a:prstGeom prst="ellipse">
            <a:avLst/>
          </a:prstGeom>
          <a:gradFill flip="none" rotWithShape="1">
            <a:gsLst>
              <a:gs pos="0">
                <a:srgbClr val="FFC000"/>
              </a:gs>
              <a:gs pos="50000">
                <a:schemeClr val="accent6">
                  <a:lumMod val="50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6084168" y="2571750"/>
            <a:ext cx="216024" cy="216024"/>
          </a:xfrm>
          <a:prstGeom prst="ellipse">
            <a:avLst/>
          </a:prstGeom>
          <a:gradFill flip="none" rotWithShape="1">
            <a:gsLst>
              <a:gs pos="0">
                <a:srgbClr val="FFC000"/>
              </a:gs>
              <a:gs pos="50000">
                <a:schemeClr val="accent6">
                  <a:lumMod val="50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228184" y="2283718"/>
            <a:ext cx="216024" cy="216024"/>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5868144" y="3147814"/>
            <a:ext cx="144016" cy="144016"/>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012160" y="3075806"/>
            <a:ext cx="288032" cy="288032"/>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6012160" y="3291830"/>
            <a:ext cx="288032" cy="288032"/>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6228184" y="3219822"/>
            <a:ext cx="216024" cy="216024"/>
          </a:xfrm>
          <a:prstGeom prst="ellipse">
            <a:avLst/>
          </a:prstGeom>
          <a:gradFill flip="none" rotWithShape="1">
            <a:gsLst>
              <a:gs pos="0">
                <a:srgbClr val="FFFFFF"/>
              </a:gs>
              <a:gs pos="50000">
                <a:srgbClr val="FFC000"/>
              </a:gs>
              <a:gs pos="100000">
                <a:schemeClr val="tx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092280" y="3291830"/>
            <a:ext cx="144016" cy="144016"/>
          </a:xfrm>
          <a:prstGeom prst="rect">
            <a:avLst/>
          </a:prstGeom>
          <a:solidFill>
            <a:srgbClr val="FFC000"/>
          </a:solidFill>
          <a:ln>
            <a:solidFill>
              <a:schemeClr val="bg1">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7236296" y="3178294"/>
            <a:ext cx="1224136"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Final color</a:t>
            </a:r>
            <a:endParaRPr lang="zh-CN" altLang="en-US" b="1"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54" name="TextBox 53"/>
          <p:cNvSpPr txBox="1"/>
          <p:nvPr/>
        </p:nvSpPr>
        <p:spPr>
          <a:xfrm>
            <a:off x="5508104" y="1635646"/>
            <a:ext cx="108012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RBFs</a:t>
            </a:r>
            <a:endParaRPr lang="zh-CN" altLang="en-US" b="1"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55" name="TextBox 54"/>
          <p:cNvSpPr txBox="1"/>
          <p:nvPr/>
        </p:nvSpPr>
        <p:spPr>
          <a:xfrm>
            <a:off x="755576" y="2427734"/>
            <a:ext cx="432048" cy="461665"/>
          </a:xfrm>
          <a:prstGeom prst="rect">
            <a:avLst/>
          </a:prstGeom>
          <a:noFill/>
          <a:effectLst>
            <a:outerShdw blurRad="38100" dist="12700" dir="2700000" algn="tl" rotWithShape="0">
              <a:prstClr val="black"/>
            </a:outerShdw>
          </a:effectLst>
        </p:spPr>
        <p:txBody>
          <a:bodyPr wrap="square" rtlCol="0">
            <a:spAutoFit/>
          </a:bodyPr>
          <a:lstStyle/>
          <a:p>
            <a:pPr algn="ctr"/>
            <a:r>
              <a:rPr lang="en-US" altLang="zh-CN" sz="2400" i="1"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p</a:t>
            </a:r>
            <a:endParaRPr lang="zh-CN" altLang="en-US" sz="2400" i="1" dirty="0" smtClean="0">
              <a:solidFill>
                <a:srgbClr val="FFFFFF"/>
              </a:solidFill>
              <a:effectLst>
                <a:outerShdw blurRad="50800" dist="50800" dir="2700000" algn="tl" rotWithShape="0">
                  <a:prstClr val="black">
                    <a:alpha val="84000"/>
                  </a:prstClr>
                </a:outerShdw>
              </a:effectLst>
              <a:latin typeface="+mn-lt"/>
              <a:ea typeface="+mn-ea"/>
            </a:endParaRPr>
          </a:p>
        </p:txBody>
      </p:sp>
      <p:sp>
        <p:nvSpPr>
          <p:cNvPr id="57" name="TextBox 56"/>
          <p:cNvSpPr txBox="1"/>
          <p:nvPr/>
        </p:nvSpPr>
        <p:spPr>
          <a:xfrm>
            <a:off x="2051720" y="1635646"/>
            <a:ext cx="1368152"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Tex. volume</a:t>
            </a:r>
            <a:endParaRPr lang="zh-CN" altLang="en-US" b="1"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58" name="TextBox 57"/>
          <p:cNvSpPr txBox="1"/>
          <p:nvPr/>
        </p:nvSpPr>
        <p:spPr>
          <a:xfrm>
            <a:off x="2555776" y="3075806"/>
            <a:ext cx="432048" cy="523220"/>
          </a:xfrm>
          <a:prstGeom prst="rect">
            <a:avLst/>
          </a:prstGeom>
          <a:noFill/>
          <a:effectLst>
            <a:outerShdw blurRad="38100" dist="12700" dir="2700000" algn="tl" rotWithShape="0">
              <a:prstClr val="black"/>
            </a:outerShdw>
          </a:effectLst>
        </p:spPr>
        <p:txBody>
          <a:bodyPr wrap="square" rtlCol="0">
            <a:spAutoFit/>
          </a:bodyPr>
          <a:lstStyle/>
          <a:p>
            <a:pPr algn="ctr"/>
            <a:r>
              <a:rPr lang="en-US" altLang="zh-CN" sz="2800" i="1"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t</a:t>
            </a:r>
            <a:endParaRPr lang="zh-CN" altLang="en-US" sz="2800" i="1" dirty="0" smtClean="0">
              <a:solidFill>
                <a:srgbClr val="FFFFFF"/>
              </a:solidFill>
              <a:effectLst>
                <a:outerShdw blurRad="50800" dist="50800" dir="2700000" algn="tl" rotWithShape="0">
                  <a:prstClr val="black">
                    <a:alpha val="84000"/>
                  </a:prstClr>
                </a:outerShdw>
              </a:effectLst>
              <a:latin typeface="+mn-lt"/>
              <a:ea typeface="+mn-ea"/>
            </a:endParaRPr>
          </a:p>
        </p:txBody>
      </p:sp>
      <p:sp>
        <p:nvSpPr>
          <p:cNvPr id="59" name="TextBox 58"/>
          <p:cNvSpPr txBox="1"/>
          <p:nvPr/>
        </p:nvSpPr>
        <p:spPr>
          <a:xfrm>
            <a:off x="3491880" y="3075806"/>
            <a:ext cx="864096" cy="523220"/>
          </a:xfrm>
          <a:prstGeom prst="rect">
            <a:avLst/>
          </a:prstGeom>
          <a:noFill/>
          <a:effectLst>
            <a:outerShdw blurRad="38100" dist="12700" dir="2700000" algn="tl" rotWithShape="0">
              <a:prstClr val="black"/>
            </a:outerShdw>
          </a:effectLst>
        </p:spPr>
        <p:txBody>
          <a:bodyPr wrap="square" rtlCol="0">
            <a:spAutoFit/>
          </a:bodyPr>
          <a:lstStyle/>
          <a:p>
            <a:pPr algn="ctr"/>
            <a:r>
              <a:rPr lang="en-US" altLang="zh-CN" sz="2400" i="1"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D</a:t>
            </a:r>
            <a:r>
              <a:rPr lang="en-US" altLang="zh-CN" sz="2400"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a:t>
            </a:r>
            <a:r>
              <a:rPr lang="en-US" altLang="zh-CN" sz="2800" i="1"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t</a:t>
            </a:r>
            <a:r>
              <a:rPr lang="en-US" altLang="zh-CN" sz="2400"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a:t>
            </a:r>
            <a:endParaRPr lang="zh-CN" altLang="en-US" sz="2800" dirty="0" smtClean="0">
              <a:solidFill>
                <a:srgbClr val="FFFFFF"/>
              </a:solidFill>
              <a:effectLst>
                <a:outerShdw blurRad="50800" dist="50800" dir="2700000" algn="tl" rotWithShape="0">
                  <a:prstClr val="black">
                    <a:alpha val="84000"/>
                  </a:prstClr>
                </a:outerShdw>
              </a:effectLst>
              <a:latin typeface="+mn-lt"/>
              <a:ea typeface="+mn-ea"/>
            </a:endParaRPr>
          </a:p>
        </p:txBody>
      </p:sp>
      <p:sp>
        <p:nvSpPr>
          <p:cNvPr id="60" name="TextBox 59"/>
          <p:cNvSpPr txBox="1"/>
          <p:nvPr/>
        </p:nvSpPr>
        <p:spPr>
          <a:xfrm>
            <a:off x="4572000" y="3075806"/>
            <a:ext cx="864096" cy="523220"/>
          </a:xfrm>
          <a:prstGeom prst="rect">
            <a:avLst/>
          </a:prstGeom>
          <a:noFill/>
          <a:effectLst>
            <a:outerShdw blurRad="38100" dist="12700" dir="2700000" algn="tl" rotWithShape="0">
              <a:prstClr val="black"/>
            </a:outerShdw>
          </a:effectLst>
        </p:spPr>
        <p:txBody>
          <a:bodyPr wrap="square" rtlCol="0">
            <a:spAutoFit/>
          </a:bodyPr>
          <a:lstStyle/>
          <a:p>
            <a:pPr algn="ctr"/>
            <a:r>
              <a:rPr lang="en-US" altLang="zh-CN" sz="2400" i="1"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L</a:t>
            </a:r>
            <a:r>
              <a:rPr lang="en-US" altLang="zh-CN" sz="2400"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a:t>
            </a:r>
            <a:r>
              <a:rPr lang="en-US" altLang="zh-CN" sz="2800" i="1"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t</a:t>
            </a:r>
            <a:r>
              <a:rPr lang="en-US" altLang="zh-CN" sz="2400"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a:t>
            </a:r>
            <a:endParaRPr lang="zh-CN" altLang="en-US" sz="2800" dirty="0" smtClean="0">
              <a:solidFill>
                <a:srgbClr val="FFFFFF"/>
              </a:solidFill>
              <a:effectLst>
                <a:outerShdw blurRad="50800" dist="50800" dir="2700000" algn="tl" rotWithShape="0">
                  <a:prstClr val="black">
                    <a:alpha val="84000"/>
                  </a:prstClr>
                </a:outerShdw>
              </a:effectLst>
              <a:latin typeface="+mn-lt"/>
              <a:ea typeface="+mn-ea"/>
            </a:endParaRPr>
          </a:p>
        </p:txBody>
      </p:sp>
      <p:sp>
        <p:nvSpPr>
          <p:cNvPr id="61" name="椭圆 60"/>
          <p:cNvSpPr/>
          <p:nvPr/>
        </p:nvSpPr>
        <p:spPr>
          <a:xfrm>
            <a:off x="2627784" y="2662806"/>
            <a:ext cx="144016" cy="72008"/>
          </a:xfrm>
          <a:prstGeom prst="ellipse">
            <a:avLst/>
          </a:prstGeom>
          <a:solidFill>
            <a:srgbClr val="000000">
              <a:alpha val="30196"/>
            </a:srgbClr>
          </a:solidFill>
          <a:ln>
            <a:noFill/>
          </a:ln>
          <a:effectLst>
            <a:outerShdw blurRad="254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图片 61" descr="pipeline_labels.png"/>
          <p:cNvPicPr>
            <a:picLocks noChangeAspect="1"/>
          </p:cNvPicPr>
          <p:nvPr/>
        </p:nvPicPr>
        <p:blipFill>
          <a:blip r:embed="rId4" cstate="print"/>
          <a:stretch>
            <a:fillRect/>
          </a:stretch>
        </p:blipFill>
        <p:spPr>
          <a:xfrm>
            <a:off x="4572000" y="1995686"/>
            <a:ext cx="792088" cy="795971"/>
          </a:xfrm>
          <a:prstGeom prst="rect">
            <a:avLst/>
          </a:prstGeom>
        </p:spPr>
      </p:pic>
      <p:pic>
        <p:nvPicPr>
          <p:cNvPr id="63" name="图片 62" descr="pipeline_sdf.png"/>
          <p:cNvPicPr>
            <a:picLocks noChangeAspect="1"/>
          </p:cNvPicPr>
          <p:nvPr/>
        </p:nvPicPr>
        <p:blipFill>
          <a:blip r:embed="rId5" cstate="print"/>
          <a:stretch>
            <a:fillRect/>
          </a:stretch>
        </p:blipFill>
        <p:spPr>
          <a:xfrm>
            <a:off x="3491880" y="1995686"/>
            <a:ext cx="792088" cy="795971"/>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r>
              <a:rPr lang="en-US" altLang="zh-CN" dirty="0" smtClean="0"/>
              <a:t>Vectorization</a:t>
            </a:r>
            <a:endParaRPr lang="en-US" altLang="zh-CN" dirty="0"/>
          </a:p>
        </p:txBody>
      </p:sp>
      <p:sp>
        <p:nvSpPr>
          <p:cNvPr id="4" name="文本占位符 3"/>
          <p:cNvSpPr>
            <a:spLocks noGrp="1"/>
          </p:cNvSpPr>
          <p:nvPr>
            <p:ph type="body" idx="1"/>
          </p:nvPr>
        </p:nvSpPr>
        <p:spPr/>
        <p:txBody>
          <a:bodyPr/>
          <a:lstStyle/>
          <a:p>
            <a:r>
              <a:rPr lang="en-US" altLang="zh-CN" dirty="0" smtClean="0"/>
              <a:t>Bitmap Solid Texture</a:t>
            </a:r>
            <a:endParaRPr lang="zh-CN" altLang="en-US" dirty="0"/>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normAutofit/>
          </a:bodyPr>
          <a:lstStyle/>
          <a:p>
            <a:r>
              <a:rPr lang="en-US" altLang="zh-CN" dirty="0" smtClean="0"/>
              <a:t>Vectorization</a:t>
            </a:r>
          </a:p>
        </p:txBody>
      </p:sp>
      <p:sp>
        <p:nvSpPr>
          <p:cNvPr id="11" name="内容占位符 10"/>
          <p:cNvSpPr>
            <a:spLocks noGrp="1"/>
          </p:cNvSpPr>
          <p:nvPr>
            <p:ph idx="1"/>
          </p:nvPr>
        </p:nvSpPr>
        <p:spPr>
          <a:xfrm>
            <a:off x="457200" y="987574"/>
            <a:ext cx="5770984" cy="3606651"/>
          </a:xfrm>
        </p:spPr>
        <p:txBody>
          <a:bodyPr/>
          <a:lstStyle/>
          <a:p>
            <a:r>
              <a:rPr lang="en-US" altLang="zh-CN" dirty="0" smtClean="0"/>
              <a:t>Create SDF</a:t>
            </a:r>
          </a:p>
          <a:p>
            <a:r>
              <a:rPr lang="en-US" altLang="zh-CN" dirty="0" smtClean="0"/>
              <a:t>Label Regions</a:t>
            </a:r>
          </a:p>
          <a:p>
            <a:r>
              <a:rPr lang="en-US" altLang="zh-CN" dirty="0" smtClean="0"/>
              <a:t>RBF Fitting</a:t>
            </a:r>
          </a:p>
          <a:p>
            <a:endParaRPr lang="en-US" altLang="zh-CN" dirty="0" smtClean="0"/>
          </a:p>
          <a:p>
            <a:endParaRPr lang="zh-CN" altLang="en-US" dirty="0"/>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275856" y="915566"/>
            <a:ext cx="5868144" cy="4227934"/>
          </a:xfrm>
          <a:prstGeom prst="rect">
            <a:avLst/>
          </a:prstGeom>
          <a:solidFill>
            <a:srgbClr val="FFFFFF">
              <a:alpha val="5000"/>
            </a:srgbClr>
          </a:solidFill>
          <a:ln>
            <a:noFill/>
          </a:ln>
          <a:effectLst>
            <a:outerShdw blurRad="50800" dist="38100" dir="8100000" algn="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444208" y="2715766"/>
            <a:ext cx="2304256" cy="1800200"/>
          </a:xfrm>
          <a:prstGeom prst="rect">
            <a:avLst/>
          </a:prstGeom>
          <a:solidFill>
            <a:srgbClr val="5F5F5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563888" y="2715766"/>
            <a:ext cx="2304256" cy="1800200"/>
          </a:xfrm>
          <a:prstGeom prst="rect">
            <a:avLst/>
          </a:prstGeom>
          <a:solidFill>
            <a:srgbClr val="5F5F5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915566"/>
            <a:ext cx="3275856" cy="692254"/>
          </a:xfrm>
          <a:prstGeom prst="rect">
            <a:avLst/>
          </a:prstGeom>
          <a:gradFill>
            <a:gsLst>
              <a:gs pos="0">
                <a:srgbClr val="FFFFFF">
                  <a:alpha val="25000"/>
                </a:srgbClr>
              </a:gs>
              <a:gs pos="67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0" name="Rectangle 2"/>
          <p:cNvSpPr>
            <a:spLocks noGrp="1"/>
          </p:cNvSpPr>
          <p:nvPr>
            <p:ph type="title"/>
          </p:nvPr>
        </p:nvSpPr>
        <p:spPr/>
        <p:txBody>
          <a:bodyPr>
            <a:normAutofit/>
          </a:bodyPr>
          <a:lstStyle/>
          <a:p>
            <a:r>
              <a:rPr lang="en-US" altLang="zh-CN" dirty="0" smtClean="0"/>
              <a:t>Vectorization</a:t>
            </a:r>
          </a:p>
        </p:txBody>
      </p:sp>
      <p:sp>
        <p:nvSpPr>
          <p:cNvPr id="11" name="内容占位符 10"/>
          <p:cNvSpPr>
            <a:spLocks noGrp="1"/>
          </p:cNvSpPr>
          <p:nvPr>
            <p:ph idx="1"/>
          </p:nvPr>
        </p:nvSpPr>
        <p:spPr>
          <a:xfrm>
            <a:off x="457200" y="987574"/>
            <a:ext cx="2818656" cy="3606651"/>
          </a:xfrm>
        </p:spPr>
        <p:txBody>
          <a:bodyPr/>
          <a:lstStyle/>
          <a:p>
            <a:r>
              <a:rPr lang="en-US" altLang="zh-CN" dirty="0" smtClean="0">
                <a:solidFill>
                  <a:srgbClr val="FFFFFF"/>
                </a:solidFill>
              </a:rPr>
              <a:t>Create SDF</a:t>
            </a:r>
          </a:p>
          <a:p>
            <a:pPr>
              <a:buClr>
                <a:schemeClr val="tx1">
                  <a:lumMod val="75000"/>
                  <a:lumOff val="25000"/>
                </a:schemeClr>
              </a:buClr>
            </a:pPr>
            <a:r>
              <a:rPr lang="en-US" altLang="zh-CN" dirty="0" smtClean="0">
                <a:solidFill>
                  <a:schemeClr val="tx1">
                    <a:lumMod val="75000"/>
                    <a:lumOff val="25000"/>
                  </a:schemeClr>
                </a:solidFill>
              </a:rPr>
              <a:t>Label Regions</a:t>
            </a:r>
          </a:p>
          <a:p>
            <a:pPr>
              <a:buClr>
                <a:schemeClr val="tx1">
                  <a:lumMod val="75000"/>
                  <a:lumOff val="25000"/>
                </a:schemeClr>
              </a:buClr>
            </a:pPr>
            <a:r>
              <a:rPr lang="en-US" altLang="zh-CN" dirty="0" smtClean="0">
                <a:solidFill>
                  <a:schemeClr val="tx1">
                    <a:lumMod val="75000"/>
                    <a:lumOff val="25000"/>
                  </a:schemeClr>
                </a:solidFill>
              </a:rPr>
              <a:t>RBF Fitting</a:t>
            </a:r>
          </a:p>
          <a:p>
            <a:endParaRPr lang="en-US" altLang="zh-CN" dirty="0" smtClean="0"/>
          </a:p>
          <a:p>
            <a:endParaRPr lang="zh-CN" altLang="en-US" dirty="0"/>
          </a:p>
        </p:txBody>
      </p:sp>
      <p:sp>
        <p:nvSpPr>
          <p:cNvPr id="9" name="Rectangle 3"/>
          <p:cNvSpPr txBox="1">
            <a:spLocks/>
          </p:cNvSpPr>
          <p:nvPr/>
        </p:nvSpPr>
        <p:spPr>
          <a:xfrm>
            <a:off x="3563888" y="987574"/>
            <a:ext cx="5040560" cy="360665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F6F0C6"/>
              </a:buClr>
              <a:buSzPct val="110000"/>
              <a:buFont typeface="Calibri" pitchFamily="34" charset="0"/>
              <a:buChar char="»"/>
              <a:tabLst/>
              <a:defRPr/>
            </a:pPr>
            <a:r>
              <a:rPr kumimoji="0" lang="en-US" altLang="zh-CN" sz="2800" b="0" i="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Does there already exist one?</a:t>
            </a:r>
          </a:p>
          <a:p>
            <a:pPr marL="800100" lvl="1" indent="-342900" fontAlgn="auto">
              <a:spcBef>
                <a:spcPct val="20000"/>
              </a:spcBef>
              <a:spcAft>
                <a:spcPts val="0"/>
              </a:spcAft>
              <a:buClr>
                <a:srgbClr val="F6F0C6"/>
              </a:buClr>
              <a:buSzPct val="110000"/>
              <a:buFont typeface="Calibri" pitchFamily="34" charset="0"/>
              <a:buChar char="»"/>
            </a:pPr>
            <a:r>
              <a:rPr lang="en-US" altLang="zh-CN" sz="2400" dirty="0" smtClean="0">
                <a:solidFill>
                  <a:srgbClr val="E0E0E0"/>
                </a:solidFill>
                <a:effectLst>
                  <a:outerShdw blurRad="50800" dist="50800" dir="2700000" algn="tl" rotWithShape="0">
                    <a:prstClr val="black">
                      <a:alpha val="84000"/>
                    </a:prstClr>
                  </a:outerShdw>
                </a:effectLst>
                <a:latin typeface="+mn-lt"/>
                <a:ea typeface="+mn-ea"/>
              </a:rPr>
              <a:t>Texture synthesis algorithms use them as </a:t>
            </a:r>
            <a:r>
              <a:rPr lang="en-US" altLang="zh-CN" sz="2400" i="1" dirty="0" smtClean="0">
                <a:solidFill>
                  <a:srgbClr val="E0E0E0"/>
                </a:solidFill>
                <a:effectLst>
                  <a:outerShdw blurRad="50800" dist="50800" dir="2700000" algn="tl" rotWithShape="0">
                    <a:prstClr val="black">
                      <a:alpha val="84000"/>
                    </a:prstClr>
                  </a:outerShdw>
                </a:effectLst>
                <a:latin typeface="+mn-lt"/>
                <a:ea typeface="+mn-ea"/>
              </a:rPr>
              <a:t>Feature Maps</a:t>
            </a:r>
            <a:br>
              <a:rPr lang="en-US" altLang="zh-CN" sz="2400" i="1" dirty="0" smtClean="0">
                <a:solidFill>
                  <a:srgbClr val="E0E0E0"/>
                </a:solidFill>
                <a:effectLst>
                  <a:outerShdw blurRad="50800" dist="50800" dir="2700000" algn="tl" rotWithShape="0">
                    <a:prstClr val="black">
                      <a:alpha val="84000"/>
                    </a:prstClr>
                  </a:outerShdw>
                </a:effectLst>
                <a:latin typeface="+mn-lt"/>
                <a:ea typeface="+mn-ea"/>
              </a:rPr>
            </a:br>
            <a:r>
              <a:rPr lang="en-US" altLang="zh-CN" sz="1600" dirty="0" smtClean="0">
                <a:solidFill>
                  <a:schemeClr val="accent1"/>
                </a:solidFill>
              </a:rPr>
              <a:t>[Lefebvre &amp; Hoppe 06] [Kopf et al. 07] …</a:t>
            </a:r>
          </a:p>
        </p:txBody>
      </p:sp>
      <p:pic>
        <p:nvPicPr>
          <p:cNvPr id="1026" name="Picture 2" descr="D:\Work\2009 SolidTexture\paper\images\161_sdf.png"/>
          <p:cNvPicPr>
            <a:picLocks noChangeAspect="1" noChangeArrowheads="1"/>
          </p:cNvPicPr>
          <p:nvPr/>
        </p:nvPicPr>
        <p:blipFill>
          <a:blip r:embed="rId3" cstate="print"/>
          <a:srcRect/>
          <a:stretch>
            <a:fillRect/>
          </a:stretch>
        </p:blipFill>
        <p:spPr bwMode="auto">
          <a:xfrm>
            <a:off x="5148064" y="2931790"/>
            <a:ext cx="609600" cy="609600"/>
          </a:xfrm>
          <a:prstGeom prst="rect">
            <a:avLst/>
          </a:prstGeom>
          <a:noFill/>
          <a:effectLst>
            <a:outerShdw blurRad="50800" dist="38100" dir="2700000" algn="tl" rotWithShape="0">
              <a:prstClr val="black">
                <a:alpha val="40000"/>
              </a:prstClr>
            </a:outerShdw>
          </a:effectLst>
        </p:spPr>
      </p:pic>
      <p:pic>
        <p:nvPicPr>
          <p:cNvPr id="1027" name="Picture 3" descr="D:\Work\2009 SolidTexture\paper\images\161.png"/>
          <p:cNvPicPr>
            <a:picLocks noChangeAspect="1" noChangeArrowheads="1"/>
          </p:cNvPicPr>
          <p:nvPr/>
        </p:nvPicPr>
        <p:blipFill>
          <a:blip r:embed="rId4" cstate="print"/>
          <a:srcRect/>
          <a:stretch>
            <a:fillRect/>
          </a:stretch>
        </p:blipFill>
        <p:spPr bwMode="auto">
          <a:xfrm>
            <a:off x="3707904" y="2931790"/>
            <a:ext cx="609600" cy="609600"/>
          </a:xfrm>
          <a:prstGeom prst="rect">
            <a:avLst/>
          </a:prstGeom>
          <a:noFill/>
          <a:effectLst>
            <a:outerShdw blurRad="50800" dist="38100" dir="2700000" algn="tl" rotWithShape="0">
              <a:prstClr val="black">
                <a:alpha val="40000"/>
              </a:prstClr>
            </a:outerShdw>
          </a:effectLst>
        </p:spPr>
      </p:pic>
      <p:pic>
        <p:nvPicPr>
          <p:cNvPr id="1028" name="Picture 4" descr="D:\Work\2009 SolidTexture\talk\images2\161_mask.png"/>
          <p:cNvPicPr>
            <a:picLocks noChangeAspect="1" noChangeArrowheads="1"/>
          </p:cNvPicPr>
          <p:nvPr/>
        </p:nvPicPr>
        <p:blipFill>
          <a:blip r:embed="rId5" cstate="print"/>
          <a:srcRect/>
          <a:stretch>
            <a:fillRect/>
          </a:stretch>
        </p:blipFill>
        <p:spPr bwMode="auto">
          <a:xfrm>
            <a:off x="4427984" y="2931790"/>
            <a:ext cx="609600" cy="609600"/>
          </a:xfrm>
          <a:prstGeom prst="rect">
            <a:avLst/>
          </a:prstGeom>
          <a:noFill/>
          <a:effectLst>
            <a:outerShdw blurRad="50800" dist="38100" dir="2700000" algn="tl" rotWithShape="0">
              <a:prstClr val="black">
                <a:alpha val="40000"/>
              </a:prstClr>
            </a:outerShdw>
          </a:effectLst>
        </p:spPr>
      </p:pic>
      <p:sp>
        <p:nvSpPr>
          <p:cNvPr id="12" name="TextBox 11"/>
          <p:cNvSpPr txBox="1"/>
          <p:nvPr/>
        </p:nvSpPr>
        <p:spPr>
          <a:xfrm>
            <a:off x="3635896" y="3507854"/>
            <a:ext cx="72008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color</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3" name="TextBox 12"/>
          <p:cNvSpPr txBox="1"/>
          <p:nvPr/>
        </p:nvSpPr>
        <p:spPr>
          <a:xfrm>
            <a:off x="4355976" y="3507854"/>
            <a:ext cx="72008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mask</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6" name="TextBox 15"/>
          <p:cNvSpPr txBox="1"/>
          <p:nvPr/>
        </p:nvSpPr>
        <p:spPr>
          <a:xfrm>
            <a:off x="5076056" y="3507854"/>
            <a:ext cx="720080" cy="369332"/>
          </a:xfrm>
          <a:prstGeom prst="rect">
            <a:avLst/>
          </a:prstGeom>
          <a:noFill/>
        </p:spPr>
        <p:txBody>
          <a:bodyPr wrap="square" rtlCol="0">
            <a:spAutoFit/>
          </a:bodyPr>
          <a:lstStyle/>
          <a:p>
            <a:pPr algn="ctr"/>
            <a:r>
              <a:rPr lang="en-US" altLang="zh-CN" b="1" i="1" dirty="0" smtClean="0">
                <a:solidFill>
                  <a:schemeClr val="bg1">
                    <a:lumMod val="75000"/>
                  </a:schemeClr>
                </a:solidFill>
                <a:effectLst>
                  <a:outerShdw blurRad="50800" dist="50800" dir="2700000" algn="tl" rotWithShape="0">
                    <a:prstClr val="black">
                      <a:alpha val="84000"/>
                    </a:prstClr>
                  </a:outerShdw>
                </a:effectLst>
                <a:latin typeface="+mn-lt"/>
                <a:ea typeface="+mn-ea"/>
              </a:rPr>
              <a:t>SDF</a:t>
            </a:r>
            <a:endParaRPr lang="zh-CN" altLang="en-US" b="1"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pic>
        <p:nvPicPr>
          <p:cNvPr id="17" name="图片 16" descr="161_solid.png"/>
          <p:cNvPicPr>
            <a:picLocks noChangeAspect="1"/>
          </p:cNvPicPr>
          <p:nvPr/>
        </p:nvPicPr>
        <p:blipFill>
          <a:blip r:embed="rId6" cstate="print"/>
          <a:stretch>
            <a:fillRect/>
          </a:stretch>
        </p:blipFill>
        <p:spPr>
          <a:xfrm>
            <a:off x="6561134" y="2850491"/>
            <a:ext cx="963194" cy="936104"/>
          </a:xfrm>
          <a:prstGeom prst="rect">
            <a:avLst/>
          </a:prstGeom>
          <a:effectLst>
            <a:outerShdw blurRad="50800" dist="38100" dir="2700000" algn="tl" rotWithShape="0">
              <a:prstClr val="black">
                <a:alpha val="40000"/>
              </a:prstClr>
            </a:outerShdw>
          </a:effectLst>
        </p:spPr>
      </p:pic>
      <p:pic>
        <p:nvPicPr>
          <p:cNvPr id="18" name="图片 17" descr="161_solid_sdf.png"/>
          <p:cNvPicPr>
            <a:picLocks noChangeAspect="1"/>
          </p:cNvPicPr>
          <p:nvPr/>
        </p:nvPicPr>
        <p:blipFill>
          <a:blip r:embed="rId7" cstate="print"/>
          <a:stretch>
            <a:fillRect/>
          </a:stretch>
        </p:blipFill>
        <p:spPr>
          <a:xfrm>
            <a:off x="7641254" y="2850491"/>
            <a:ext cx="963194" cy="936104"/>
          </a:xfrm>
          <a:prstGeom prst="rect">
            <a:avLst/>
          </a:prstGeom>
          <a:effectLst>
            <a:outerShdw blurRad="50800" dist="38100" dir="2700000" algn="tl" rotWithShape="0">
              <a:prstClr val="black">
                <a:alpha val="40000"/>
              </a:prstClr>
            </a:outerShdw>
          </a:effectLst>
        </p:spPr>
      </p:pic>
      <p:sp>
        <p:nvSpPr>
          <p:cNvPr id="20" name="下箭头 19"/>
          <p:cNvSpPr/>
          <p:nvPr/>
        </p:nvSpPr>
        <p:spPr>
          <a:xfrm rot="16200000">
            <a:off x="5688124" y="3255826"/>
            <a:ext cx="936104" cy="576064"/>
          </a:xfrm>
          <a:prstGeom prst="downArrow">
            <a:avLst>
              <a:gd name="adj1" fmla="val 39153"/>
              <a:gd name="adj2" fmla="val 4640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Box 20"/>
          <p:cNvSpPr txBox="1"/>
          <p:nvPr/>
        </p:nvSpPr>
        <p:spPr>
          <a:xfrm>
            <a:off x="6705149" y="3714586"/>
            <a:ext cx="72008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color</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23" name="TextBox 22"/>
          <p:cNvSpPr txBox="1"/>
          <p:nvPr/>
        </p:nvSpPr>
        <p:spPr>
          <a:xfrm>
            <a:off x="7785269" y="3714586"/>
            <a:ext cx="720080" cy="369332"/>
          </a:xfrm>
          <a:prstGeom prst="rect">
            <a:avLst/>
          </a:prstGeom>
          <a:noFill/>
        </p:spPr>
        <p:txBody>
          <a:bodyPr wrap="square" rtlCol="0">
            <a:spAutoFit/>
          </a:bodyPr>
          <a:lstStyle/>
          <a:p>
            <a:pPr algn="ctr"/>
            <a:r>
              <a:rPr lang="en-US" altLang="zh-CN" b="1" i="1" dirty="0" smtClean="0">
                <a:solidFill>
                  <a:schemeClr val="bg1">
                    <a:lumMod val="75000"/>
                  </a:schemeClr>
                </a:solidFill>
                <a:effectLst>
                  <a:outerShdw blurRad="50800" dist="50800" dir="2700000" algn="tl" rotWithShape="0">
                    <a:prstClr val="black">
                      <a:alpha val="84000"/>
                    </a:prstClr>
                  </a:outerShdw>
                </a:effectLst>
                <a:latin typeface="+mn-lt"/>
                <a:ea typeface="+mn-ea"/>
              </a:rPr>
              <a:t>SDF</a:t>
            </a:r>
            <a:endParaRPr lang="zh-CN" altLang="en-US" b="1"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9" name="TextBox 18"/>
          <p:cNvSpPr txBox="1"/>
          <p:nvPr/>
        </p:nvSpPr>
        <p:spPr>
          <a:xfrm>
            <a:off x="3635896" y="4011910"/>
            <a:ext cx="2232248" cy="400110"/>
          </a:xfrm>
          <a:prstGeom prst="rect">
            <a:avLst/>
          </a:prstGeom>
          <a:noFill/>
        </p:spPr>
        <p:txBody>
          <a:bodyPr wrap="square" rtlCol="0">
            <a:spAutoFit/>
          </a:bodyPr>
          <a:lstStyle/>
          <a:p>
            <a:pPr algn="ctr"/>
            <a:r>
              <a:rPr lang="en-US" altLang="zh-CN" sz="2000" i="1" dirty="0" smtClean="0">
                <a:solidFill>
                  <a:srgbClr val="FFFFFF"/>
                </a:solidFill>
                <a:effectLst>
                  <a:outerShdw blurRad="50800" dist="50800" dir="2700000" algn="tl" rotWithShape="0">
                    <a:prstClr val="black">
                      <a:alpha val="84000"/>
                    </a:prstClr>
                  </a:outerShdw>
                </a:effectLst>
                <a:latin typeface="+mn-lt"/>
                <a:ea typeface="+mn-ea"/>
              </a:rPr>
              <a:t>Input 2D exemplar</a:t>
            </a:r>
            <a:endParaRPr lang="zh-CN" altLang="en-US" sz="2000" i="1" dirty="0" smtClean="0">
              <a:solidFill>
                <a:srgbClr val="FFFFFF"/>
              </a:solidFill>
              <a:effectLst>
                <a:outerShdw blurRad="50800" dist="50800" dir="2700000" algn="tl" rotWithShape="0">
                  <a:prstClr val="black">
                    <a:alpha val="84000"/>
                  </a:prstClr>
                </a:outerShdw>
              </a:effectLst>
              <a:latin typeface="+mn-lt"/>
              <a:ea typeface="+mn-ea"/>
            </a:endParaRPr>
          </a:p>
        </p:txBody>
      </p:sp>
      <p:sp>
        <p:nvSpPr>
          <p:cNvPr id="22" name="TextBox 21"/>
          <p:cNvSpPr txBox="1"/>
          <p:nvPr/>
        </p:nvSpPr>
        <p:spPr>
          <a:xfrm>
            <a:off x="6444208" y="4011910"/>
            <a:ext cx="2376264" cy="400110"/>
          </a:xfrm>
          <a:prstGeom prst="rect">
            <a:avLst/>
          </a:prstGeom>
          <a:noFill/>
        </p:spPr>
        <p:txBody>
          <a:bodyPr wrap="square" rtlCol="0">
            <a:spAutoFit/>
          </a:bodyPr>
          <a:lstStyle/>
          <a:p>
            <a:pPr algn="ctr"/>
            <a:r>
              <a:rPr lang="en-US" altLang="zh-CN" sz="2000" i="1" dirty="0" smtClean="0">
                <a:solidFill>
                  <a:srgbClr val="FFFFFF"/>
                </a:solidFill>
                <a:effectLst>
                  <a:outerShdw blurRad="50800" dist="50800" dir="2700000" algn="tl" rotWithShape="0">
                    <a:prstClr val="black">
                      <a:alpha val="84000"/>
                    </a:prstClr>
                  </a:outerShdw>
                </a:effectLst>
                <a:latin typeface="+mn-lt"/>
                <a:ea typeface="+mn-ea"/>
              </a:rPr>
              <a:t>Output solid texture</a:t>
            </a:r>
            <a:endParaRPr lang="zh-CN" altLang="en-US" sz="2000" i="1" dirty="0" smtClean="0">
              <a:solidFill>
                <a:srgbClr val="FFFFFF"/>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915566"/>
            <a:ext cx="3275856" cy="692254"/>
          </a:xfrm>
          <a:prstGeom prst="rect">
            <a:avLst/>
          </a:prstGeom>
          <a:gradFill>
            <a:gsLst>
              <a:gs pos="0">
                <a:srgbClr val="FFFFFF">
                  <a:alpha val="25000"/>
                </a:srgbClr>
              </a:gs>
              <a:gs pos="67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275856" y="915566"/>
            <a:ext cx="5868144" cy="4227934"/>
          </a:xfrm>
          <a:prstGeom prst="rect">
            <a:avLst/>
          </a:prstGeom>
          <a:solidFill>
            <a:srgbClr val="FFFFFF">
              <a:alpha val="5000"/>
            </a:srgbClr>
          </a:solidFill>
          <a:ln>
            <a:noFill/>
          </a:ln>
          <a:effectLst>
            <a:outerShdw blurRad="50800" dist="38100" dir="8100000" algn="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0" name="Rectangle 2"/>
          <p:cNvSpPr>
            <a:spLocks noGrp="1"/>
          </p:cNvSpPr>
          <p:nvPr>
            <p:ph type="title"/>
          </p:nvPr>
        </p:nvSpPr>
        <p:spPr/>
        <p:txBody>
          <a:bodyPr>
            <a:normAutofit/>
          </a:bodyPr>
          <a:lstStyle/>
          <a:p>
            <a:r>
              <a:rPr lang="en-US" altLang="zh-CN" dirty="0" smtClean="0"/>
              <a:t>Vectorization</a:t>
            </a:r>
          </a:p>
        </p:txBody>
      </p:sp>
      <p:sp>
        <p:nvSpPr>
          <p:cNvPr id="11" name="内容占位符 10"/>
          <p:cNvSpPr>
            <a:spLocks noGrp="1"/>
          </p:cNvSpPr>
          <p:nvPr>
            <p:ph idx="1"/>
          </p:nvPr>
        </p:nvSpPr>
        <p:spPr>
          <a:xfrm>
            <a:off x="457200" y="987574"/>
            <a:ext cx="2818656" cy="3606651"/>
          </a:xfrm>
        </p:spPr>
        <p:txBody>
          <a:bodyPr/>
          <a:lstStyle/>
          <a:p>
            <a:r>
              <a:rPr lang="en-US" altLang="zh-CN" dirty="0" smtClean="0">
                <a:solidFill>
                  <a:srgbClr val="FFFFFF"/>
                </a:solidFill>
              </a:rPr>
              <a:t>Create SDF</a:t>
            </a:r>
          </a:p>
          <a:p>
            <a:pPr>
              <a:buClr>
                <a:schemeClr val="tx1">
                  <a:lumMod val="75000"/>
                  <a:lumOff val="25000"/>
                </a:schemeClr>
              </a:buClr>
            </a:pPr>
            <a:r>
              <a:rPr lang="en-US" altLang="zh-CN" dirty="0" smtClean="0">
                <a:solidFill>
                  <a:schemeClr val="tx1">
                    <a:lumMod val="75000"/>
                    <a:lumOff val="25000"/>
                  </a:schemeClr>
                </a:solidFill>
              </a:rPr>
              <a:t>Label Regions</a:t>
            </a:r>
          </a:p>
          <a:p>
            <a:pPr>
              <a:buClr>
                <a:schemeClr val="tx1">
                  <a:lumMod val="75000"/>
                  <a:lumOff val="25000"/>
                </a:schemeClr>
              </a:buClr>
            </a:pPr>
            <a:r>
              <a:rPr lang="en-US" altLang="zh-CN" dirty="0" smtClean="0">
                <a:solidFill>
                  <a:schemeClr val="tx1">
                    <a:lumMod val="75000"/>
                    <a:lumOff val="25000"/>
                  </a:schemeClr>
                </a:solidFill>
              </a:rPr>
              <a:t>RBF Fitting</a:t>
            </a:r>
          </a:p>
          <a:p>
            <a:endParaRPr lang="en-US" altLang="zh-CN" dirty="0" smtClean="0"/>
          </a:p>
          <a:p>
            <a:endParaRPr lang="zh-CN" altLang="en-US" dirty="0"/>
          </a:p>
        </p:txBody>
      </p:sp>
      <p:sp>
        <p:nvSpPr>
          <p:cNvPr id="9" name="Rectangle 3"/>
          <p:cNvSpPr txBox="1">
            <a:spLocks/>
          </p:cNvSpPr>
          <p:nvPr/>
        </p:nvSpPr>
        <p:spPr>
          <a:xfrm>
            <a:off x="3563888" y="987574"/>
            <a:ext cx="5040560" cy="3606651"/>
          </a:xfrm>
          <a:prstGeom prst="rect">
            <a:avLst/>
          </a:prstGeom>
        </p:spPr>
        <p:txBody>
          <a:bodyPr vert="horz" lIns="91440" tIns="45720" rIns="91440" bIns="45720" rtlCol="0">
            <a:normAutofit/>
          </a:bodyPr>
          <a:lstStyle/>
          <a:p>
            <a:pPr marL="342900" indent="-342900" fontAlgn="auto">
              <a:spcBef>
                <a:spcPct val="20000"/>
              </a:spcBef>
              <a:spcAft>
                <a:spcPts val="0"/>
              </a:spcAft>
              <a:buClr>
                <a:srgbClr val="F6F0C6"/>
              </a:buClr>
              <a:buSzPct val="110000"/>
              <a:buFont typeface="Calibri" pitchFamily="34" charset="0"/>
              <a:buChar char="»"/>
            </a:pPr>
            <a:r>
              <a:rPr kumimoji="0" lang="en-US" altLang="zh-CN" sz="28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We can also create one</a:t>
            </a:r>
          </a:p>
          <a:p>
            <a:pPr marL="800100" lvl="1" indent="-342900" fontAlgn="auto">
              <a:spcBef>
                <a:spcPct val="20000"/>
              </a:spcBef>
              <a:spcAft>
                <a:spcPts val="0"/>
              </a:spcAft>
              <a:buClr>
                <a:srgbClr val="F6F0C6"/>
              </a:buClr>
              <a:buSzPct val="110000"/>
              <a:buFont typeface="Calibri" pitchFamily="34" charset="0"/>
              <a:buChar char="»"/>
            </a:pPr>
            <a:r>
              <a:rPr lang="en-US" altLang="zh-CN" sz="2400" dirty="0" smtClean="0">
                <a:solidFill>
                  <a:srgbClr val="E0E0E0"/>
                </a:solidFill>
                <a:effectLst>
                  <a:outerShdw blurRad="50800" dist="50800" dir="2700000" algn="tl" rotWithShape="0">
                    <a:prstClr val="black">
                      <a:alpha val="84000"/>
                    </a:prstClr>
                  </a:outerShdw>
                </a:effectLst>
                <a:latin typeface="+mn-lt"/>
                <a:ea typeface="+mn-ea"/>
              </a:rPr>
              <a:t>Image Analogy </a:t>
            </a:r>
            <a:r>
              <a:rPr lang="en-US" altLang="zh-CN" sz="1600" dirty="0" smtClean="0">
                <a:solidFill>
                  <a:schemeClr val="accent1"/>
                </a:solidFill>
              </a:rPr>
              <a:t>[Hertzmann et al. 01]</a:t>
            </a:r>
          </a:p>
        </p:txBody>
      </p:sp>
      <p:pic>
        <p:nvPicPr>
          <p:cNvPr id="2052" name="Picture 4" descr="D:\Work\2009 SolidTexture\paper\images\jagnow_sdf.png"/>
          <p:cNvPicPr>
            <a:picLocks noChangeAspect="1" noChangeArrowheads="1"/>
          </p:cNvPicPr>
          <p:nvPr/>
        </p:nvPicPr>
        <p:blipFill>
          <a:blip r:embed="rId3" cstate="print"/>
          <a:srcRect/>
          <a:stretch>
            <a:fillRect/>
          </a:stretch>
        </p:blipFill>
        <p:spPr bwMode="auto">
          <a:xfrm>
            <a:off x="4788024" y="2355726"/>
            <a:ext cx="792088" cy="792088"/>
          </a:xfrm>
          <a:prstGeom prst="rect">
            <a:avLst/>
          </a:prstGeom>
          <a:noFill/>
          <a:effectLst>
            <a:outerShdw blurRad="50800" dist="38100" dir="2700000" algn="tl" rotWithShape="0">
              <a:prstClr val="black">
                <a:alpha val="40000"/>
              </a:prstClr>
            </a:outerShdw>
          </a:effectLst>
        </p:spPr>
      </p:pic>
      <p:pic>
        <p:nvPicPr>
          <p:cNvPr id="22" name="图片 21" descr="jagnow_solid.png"/>
          <p:cNvPicPr>
            <a:picLocks noChangeAspect="1"/>
          </p:cNvPicPr>
          <p:nvPr/>
        </p:nvPicPr>
        <p:blipFill>
          <a:blip r:embed="rId4" cstate="print"/>
          <a:stretch>
            <a:fillRect/>
          </a:stretch>
        </p:blipFill>
        <p:spPr>
          <a:xfrm>
            <a:off x="6156176" y="2211710"/>
            <a:ext cx="1153005" cy="1138592"/>
          </a:xfrm>
          <a:prstGeom prst="rect">
            <a:avLst/>
          </a:prstGeom>
          <a:effectLst>
            <a:outerShdw blurRad="50800" dist="38100" dir="2700000" algn="tl" rotWithShape="0">
              <a:prstClr val="black">
                <a:alpha val="40000"/>
              </a:prstClr>
            </a:outerShdw>
          </a:effectLst>
        </p:spPr>
      </p:pic>
      <p:pic>
        <p:nvPicPr>
          <p:cNvPr id="24" name="图片 23" descr="jagnow_solid_sdf.png"/>
          <p:cNvPicPr>
            <a:picLocks noChangeAspect="1"/>
          </p:cNvPicPr>
          <p:nvPr/>
        </p:nvPicPr>
        <p:blipFill>
          <a:blip r:embed="rId5" cstate="print"/>
          <a:stretch>
            <a:fillRect/>
          </a:stretch>
        </p:blipFill>
        <p:spPr>
          <a:xfrm>
            <a:off x="7596336" y="2211710"/>
            <a:ext cx="1153005" cy="1138592"/>
          </a:xfrm>
          <a:prstGeom prst="rect">
            <a:avLst/>
          </a:prstGeom>
          <a:effectLst>
            <a:outerShdw blurRad="50800" dist="38100" dir="2700000" algn="tl" rotWithShape="0">
              <a:prstClr val="black">
                <a:alpha val="40000"/>
              </a:prstClr>
            </a:outerShdw>
          </a:effectLst>
        </p:spPr>
      </p:pic>
      <p:sp>
        <p:nvSpPr>
          <p:cNvPr id="25" name="TextBox 24"/>
          <p:cNvSpPr txBox="1"/>
          <p:nvPr/>
        </p:nvSpPr>
        <p:spPr>
          <a:xfrm>
            <a:off x="4355976" y="2427734"/>
            <a:ext cx="576064" cy="584775"/>
          </a:xfrm>
          <a:prstGeom prst="rect">
            <a:avLst/>
          </a:prstGeom>
          <a:noFill/>
        </p:spPr>
        <p:txBody>
          <a:bodyPr wrap="square" rtlCol="0">
            <a:spAutoFit/>
          </a:bodyPr>
          <a:lstStyle/>
          <a:p>
            <a:pPr algn="ctr"/>
            <a:r>
              <a:rPr lang="en-US" altLang="zh-CN" sz="3200" dirty="0" smtClean="0">
                <a:solidFill>
                  <a:srgbClr val="FFFF61"/>
                </a:solidFill>
                <a:effectLst>
                  <a:outerShdw blurRad="50800" dist="50800" dir="2700000" algn="tl" rotWithShape="0">
                    <a:prstClr val="black">
                      <a:alpha val="84000"/>
                    </a:prstClr>
                  </a:outerShdw>
                </a:effectLst>
                <a:latin typeface="+mn-lt"/>
                <a:ea typeface="+mn-ea"/>
              </a:rPr>
              <a:t>:</a:t>
            </a:r>
            <a:endParaRPr lang="zh-CN" altLang="en-US" sz="3200" dirty="0" smtClean="0">
              <a:solidFill>
                <a:srgbClr val="FFFF61"/>
              </a:solidFill>
              <a:effectLst>
                <a:outerShdw blurRad="50800" dist="50800" dir="2700000" algn="tl" rotWithShape="0">
                  <a:prstClr val="black">
                    <a:alpha val="84000"/>
                  </a:prstClr>
                </a:outerShdw>
              </a:effectLst>
              <a:latin typeface="+mn-lt"/>
              <a:ea typeface="+mn-ea"/>
            </a:endParaRPr>
          </a:p>
        </p:txBody>
      </p:sp>
      <p:sp>
        <p:nvSpPr>
          <p:cNvPr id="26" name="TextBox 25"/>
          <p:cNvSpPr txBox="1"/>
          <p:nvPr/>
        </p:nvSpPr>
        <p:spPr>
          <a:xfrm>
            <a:off x="5580112" y="2427734"/>
            <a:ext cx="576064" cy="584775"/>
          </a:xfrm>
          <a:prstGeom prst="rect">
            <a:avLst/>
          </a:prstGeom>
          <a:noFill/>
        </p:spPr>
        <p:txBody>
          <a:bodyPr wrap="square" rtlCol="0">
            <a:spAutoFit/>
          </a:bodyPr>
          <a:lstStyle/>
          <a:p>
            <a:pPr algn="ctr"/>
            <a:r>
              <a:rPr lang="en-US" altLang="zh-CN" sz="3200" dirty="0" smtClean="0">
                <a:solidFill>
                  <a:srgbClr val="FFFF61"/>
                </a:solidFill>
                <a:effectLst>
                  <a:outerShdw blurRad="50800" dist="50800" dir="2700000" algn="tl" rotWithShape="0">
                    <a:prstClr val="black">
                      <a:alpha val="84000"/>
                    </a:prstClr>
                  </a:outerShdw>
                </a:effectLst>
                <a:latin typeface="+mn-lt"/>
                <a:ea typeface="+mn-ea"/>
              </a:rPr>
              <a:t>: :</a:t>
            </a:r>
            <a:endParaRPr lang="zh-CN" altLang="en-US" sz="3200" dirty="0" smtClean="0">
              <a:solidFill>
                <a:srgbClr val="FFFF61"/>
              </a:solidFill>
              <a:effectLst>
                <a:outerShdw blurRad="50800" dist="50800" dir="2700000" algn="tl" rotWithShape="0">
                  <a:prstClr val="black">
                    <a:alpha val="84000"/>
                  </a:prstClr>
                </a:outerShdw>
              </a:effectLst>
              <a:latin typeface="+mn-lt"/>
              <a:ea typeface="+mn-ea"/>
            </a:endParaRPr>
          </a:p>
        </p:txBody>
      </p:sp>
      <p:sp>
        <p:nvSpPr>
          <p:cNvPr id="27" name="TextBox 26"/>
          <p:cNvSpPr txBox="1"/>
          <p:nvPr/>
        </p:nvSpPr>
        <p:spPr>
          <a:xfrm>
            <a:off x="7164288" y="2427734"/>
            <a:ext cx="576064" cy="584775"/>
          </a:xfrm>
          <a:prstGeom prst="rect">
            <a:avLst/>
          </a:prstGeom>
          <a:noFill/>
        </p:spPr>
        <p:txBody>
          <a:bodyPr wrap="square" rtlCol="0">
            <a:spAutoFit/>
          </a:bodyPr>
          <a:lstStyle/>
          <a:p>
            <a:pPr algn="ctr"/>
            <a:r>
              <a:rPr lang="en-US" altLang="zh-CN" sz="3200" dirty="0" smtClean="0">
                <a:solidFill>
                  <a:srgbClr val="FFFF61"/>
                </a:solidFill>
                <a:effectLst>
                  <a:outerShdw blurRad="50800" dist="50800" dir="2700000" algn="tl" rotWithShape="0">
                    <a:prstClr val="black">
                      <a:alpha val="84000"/>
                    </a:prstClr>
                  </a:outerShdw>
                </a:effectLst>
                <a:latin typeface="+mn-lt"/>
                <a:ea typeface="+mn-ea"/>
              </a:rPr>
              <a:t>:</a:t>
            </a:r>
            <a:endParaRPr lang="zh-CN" altLang="en-US" sz="3200" dirty="0" smtClean="0">
              <a:solidFill>
                <a:srgbClr val="FFFF61"/>
              </a:solidFill>
              <a:effectLst>
                <a:outerShdw blurRad="50800" dist="50800" dir="2700000" algn="tl" rotWithShape="0">
                  <a:prstClr val="black">
                    <a:alpha val="84000"/>
                  </a:prstClr>
                </a:outerShdw>
              </a:effectLst>
              <a:latin typeface="+mn-lt"/>
              <a:ea typeface="+mn-ea"/>
            </a:endParaRPr>
          </a:p>
        </p:txBody>
      </p:sp>
      <p:sp>
        <p:nvSpPr>
          <p:cNvPr id="31" name="TextBox 30"/>
          <p:cNvSpPr txBox="1"/>
          <p:nvPr/>
        </p:nvSpPr>
        <p:spPr>
          <a:xfrm>
            <a:off x="6012160" y="3363838"/>
            <a:ext cx="144016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Solid texture</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21" name="TextBox 20"/>
          <p:cNvSpPr txBox="1"/>
          <p:nvPr/>
        </p:nvSpPr>
        <p:spPr>
          <a:xfrm>
            <a:off x="3563888" y="3219822"/>
            <a:ext cx="108012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2D slice</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pic>
        <p:nvPicPr>
          <p:cNvPr id="23" name="图片 22" descr="jagnow_2d_mask.png"/>
          <p:cNvPicPr>
            <a:picLocks noChangeAspect="1"/>
          </p:cNvPicPr>
          <p:nvPr/>
        </p:nvPicPr>
        <p:blipFill>
          <a:blip r:embed="rId6" cstate="print"/>
          <a:stretch>
            <a:fillRect/>
          </a:stretch>
        </p:blipFill>
        <p:spPr>
          <a:xfrm>
            <a:off x="4788024" y="2355726"/>
            <a:ext cx="792088" cy="792088"/>
          </a:xfrm>
          <a:prstGeom prst="rect">
            <a:avLst/>
          </a:prstGeom>
          <a:noFill/>
          <a:effectLst>
            <a:outerShdw blurRad="50800" dist="38100" dir="2700000" algn="tl" rotWithShape="0">
              <a:prstClr val="black">
                <a:alpha val="40000"/>
              </a:prstClr>
            </a:outerShdw>
          </a:effectLst>
        </p:spPr>
      </p:pic>
      <p:sp>
        <p:nvSpPr>
          <p:cNvPr id="32" name="TextBox 31"/>
          <p:cNvSpPr txBox="1"/>
          <p:nvPr/>
        </p:nvSpPr>
        <p:spPr>
          <a:xfrm>
            <a:off x="4644008" y="3219822"/>
            <a:ext cx="108012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2D mask</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pic>
        <p:nvPicPr>
          <p:cNvPr id="2051" name="Picture 3" descr="D:\Work\2009 SolidTexture\paper\images\kopfjagnow.jpg"/>
          <p:cNvPicPr>
            <a:picLocks noChangeAspect="1" noChangeArrowheads="1"/>
          </p:cNvPicPr>
          <p:nvPr/>
        </p:nvPicPr>
        <p:blipFill>
          <a:blip r:embed="rId7" cstate="print"/>
          <a:srcRect/>
          <a:stretch>
            <a:fillRect/>
          </a:stretch>
        </p:blipFill>
        <p:spPr bwMode="auto">
          <a:xfrm>
            <a:off x="6300192" y="2355726"/>
            <a:ext cx="792088" cy="792088"/>
          </a:xfrm>
          <a:prstGeom prst="rect">
            <a:avLst/>
          </a:prstGeom>
          <a:noFill/>
          <a:effectLst>
            <a:outerShdw blurRad="50800" dist="38100" dir="2700000" algn="tl" rotWithShape="0">
              <a:prstClr val="black">
                <a:alpha val="40000"/>
              </a:prstClr>
            </a:outerShdw>
          </a:effectLst>
        </p:spPr>
      </p:pic>
      <p:sp>
        <p:nvSpPr>
          <p:cNvPr id="33" name="TextBox 32"/>
          <p:cNvSpPr txBox="1"/>
          <p:nvPr/>
        </p:nvSpPr>
        <p:spPr>
          <a:xfrm>
            <a:off x="4716016" y="3219822"/>
            <a:ext cx="936104"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2D SDF</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34" name="TextBox 33"/>
          <p:cNvSpPr txBox="1"/>
          <p:nvPr/>
        </p:nvSpPr>
        <p:spPr>
          <a:xfrm>
            <a:off x="7524328" y="3363838"/>
            <a:ext cx="1296144"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3D SDF</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77778E-6 1.23457E-6 L -0.2835 1.23457E-6 " pathEditMode="relative" ptsTypes="AA">
                                      <p:cBhvr>
                                        <p:cTn id="10" dur="500" fill="hold"/>
                                        <p:tgtEl>
                                          <p:spTgt spid="2051"/>
                                        </p:tgtEl>
                                        <p:attrNameLst>
                                          <p:attrName>ppt_x</p:attrName>
                                          <p:attrName>ppt_y</p:attrName>
                                        </p:attrNameLst>
                                      </p:cBhvr>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23" presetClass="entr" presetSubtype="288" fill="hold" grpId="1"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strVal val="4/3*#ppt_w"/>
                                          </p:val>
                                        </p:tav>
                                        <p:tav tm="100000">
                                          <p:val>
                                            <p:strVal val="#ppt_w"/>
                                          </p:val>
                                        </p:tav>
                                      </p:tavLst>
                                    </p:anim>
                                    <p:anim calcmode="lin" valueType="num">
                                      <p:cBhvr>
                                        <p:cTn id="49" dur="500" fill="hold"/>
                                        <p:tgtEl>
                                          <p:spTgt spid="25"/>
                                        </p:tgtEl>
                                        <p:attrNameLst>
                                          <p:attrName>ppt_h</p:attrName>
                                        </p:attrNameLst>
                                      </p:cBhvr>
                                      <p:tavLst>
                                        <p:tav tm="0">
                                          <p:val>
                                            <p:strVal val="4/3*#ppt_h"/>
                                          </p:val>
                                        </p:tav>
                                        <p:tav tm="100000">
                                          <p:val>
                                            <p:strVal val="#ppt_h"/>
                                          </p:val>
                                        </p:tav>
                                      </p:tavLst>
                                    </p:anim>
                                  </p:childTnLst>
                                </p:cTn>
                              </p:par>
                              <p:par>
                                <p:cTn id="50" presetID="23" presetClass="entr" presetSubtype="288" fill="hold" grpId="1"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strVal val="4/3*#ppt_w"/>
                                          </p:val>
                                        </p:tav>
                                        <p:tav tm="100000">
                                          <p:val>
                                            <p:strVal val="#ppt_w"/>
                                          </p:val>
                                        </p:tav>
                                      </p:tavLst>
                                    </p:anim>
                                    <p:anim calcmode="lin" valueType="num">
                                      <p:cBhvr>
                                        <p:cTn id="53" dur="500" fill="hold"/>
                                        <p:tgtEl>
                                          <p:spTgt spid="26"/>
                                        </p:tgtEl>
                                        <p:attrNameLst>
                                          <p:attrName>ppt_h</p:attrName>
                                        </p:attrNameLst>
                                      </p:cBhvr>
                                      <p:tavLst>
                                        <p:tav tm="0">
                                          <p:val>
                                            <p:strVal val="4/3*#ppt_h"/>
                                          </p:val>
                                        </p:tav>
                                        <p:tav tm="100000">
                                          <p:val>
                                            <p:strVal val="#ppt_h"/>
                                          </p:val>
                                        </p:tav>
                                      </p:tavLst>
                                    </p:anim>
                                  </p:childTnLst>
                                </p:cTn>
                              </p:par>
                              <p:par>
                                <p:cTn id="54" presetID="23" presetClass="entr" presetSubtype="288" fill="hold" grpId="1"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strVal val="4/3*#ppt_w"/>
                                          </p:val>
                                        </p:tav>
                                        <p:tav tm="100000">
                                          <p:val>
                                            <p:strVal val="#ppt_w"/>
                                          </p:val>
                                        </p:tav>
                                      </p:tavLst>
                                    </p:anim>
                                    <p:anim calcmode="lin" valueType="num">
                                      <p:cBhvr>
                                        <p:cTn id="57" dur="500" fill="hold"/>
                                        <p:tgtEl>
                                          <p:spTgt spid="27"/>
                                        </p:tgtEl>
                                        <p:attrNameLst>
                                          <p:attrName>ppt_h</p:attrName>
                                        </p:attrNameLst>
                                      </p:cBhvr>
                                      <p:tavLst>
                                        <p:tav tm="0">
                                          <p:val>
                                            <p:strVal val="4/3*#ppt_h"/>
                                          </p:val>
                                        </p:tav>
                                        <p:tav tm="100000">
                                          <p:val>
                                            <p:strVal val="#ppt_h"/>
                                          </p:val>
                                        </p:tav>
                                      </p:tavLst>
                                    </p:anim>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childTnLst>
                                </p:cTn>
                              </p:par>
                              <p:par>
                                <p:cTn id="62" presetID="10"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P spid="27" grpId="1"/>
      <p:bldP spid="21" grpId="0"/>
      <p:bldP spid="32" grpId="0"/>
      <p:bldP spid="32" grpId="1"/>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p:txBody>
          <a:bodyPr/>
          <a:lstStyle/>
          <a:p>
            <a:pPr eaLnBrk="1" hangingPunct="1"/>
            <a:r>
              <a:rPr lang="en-US" altLang="zh-CN" smtClean="0"/>
              <a:t>Bitmap Textures</a:t>
            </a:r>
            <a:endParaRPr lang="zh-CN" altLang="en-US" smtClean="0"/>
          </a:p>
        </p:txBody>
      </p:sp>
      <p:sp>
        <p:nvSpPr>
          <p:cNvPr id="4099" name="Rectangle 5"/>
          <p:cNvSpPr>
            <a:spLocks noGrp="1"/>
          </p:cNvSpPr>
          <p:nvPr>
            <p:ph idx="1"/>
          </p:nvPr>
        </p:nvSpPr>
        <p:spPr/>
        <p:txBody>
          <a:bodyPr/>
          <a:lstStyle/>
          <a:p>
            <a:pPr>
              <a:buBlip>
                <a:blip r:embed="rId3"/>
              </a:buBlip>
            </a:pPr>
            <a:r>
              <a:rPr lang="en-US" altLang="zh-CN" dirty="0" smtClean="0"/>
              <a:t>Efficient random access in rendering</a:t>
            </a:r>
          </a:p>
          <a:p>
            <a:pPr>
              <a:buBlip>
                <a:blip r:embed="rId4"/>
              </a:buBlip>
            </a:pPr>
            <a:r>
              <a:rPr lang="en-US" altLang="zh-CN" dirty="0" smtClean="0"/>
              <a:t>A choice between </a:t>
            </a:r>
            <a:r>
              <a:rPr lang="en-US" altLang="zh-CN" i="1" dirty="0" smtClean="0"/>
              <a:t>resolution</a:t>
            </a:r>
            <a:r>
              <a:rPr lang="en-US" altLang="zh-CN" dirty="0" smtClean="0"/>
              <a:t> and </a:t>
            </a:r>
            <a:r>
              <a:rPr lang="en-US" altLang="zh-CN" i="1" dirty="0" smtClean="0"/>
              <a:t>memory</a:t>
            </a:r>
          </a:p>
          <a:p>
            <a:endParaRPr lang="en-US" altLang="zh-CN" dirty="0" smtClean="0"/>
          </a:p>
        </p:txBody>
      </p:sp>
      <p:pic>
        <p:nvPicPr>
          <p:cNvPr id="8" name="图片 7" descr="jug_1024.png"/>
          <p:cNvPicPr>
            <a:picLocks noChangeAspect="1"/>
          </p:cNvPicPr>
          <p:nvPr/>
        </p:nvPicPr>
        <p:blipFill>
          <a:blip r:embed="rId5" cstate="print"/>
          <a:stretch>
            <a:fillRect/>
          </a:stretch>
        </p:blipFill>
        <p:spPr>
          <a:xfrm>
            <a:off x="4788024" y="2211710"/>
            <a:ext cx="1518206" cy="2232248"/>
          </a:xfrm>
          <a:prstGeom prst="rect">
            <a:avLst/>
          </a:prstGeom>
        </p:spPr>
      </p:pic>
      <p:pic>
        <p:nvPicPr>
          <p:cNvPr id="9" name="图片 8" descr="jug_notex.png"/>
          <p:cNvPicPr>
            <a:picLocks noChangeAspect="1"/>
          </p:cNvPicPr>
          <p:nvPr/>
        </p:nvPicPr>
        <p:blipFill>
          <a:blip r:embed="rId6" cstate="print"/>
          <a:stretch>
            <a:fillRect/>
          </a:stretch>
        </p:blipFill>
        <p:spPr>
          <a:xfrm>
            <a:off x="827584" y="2211710"/>
            <a:ext cx="1518206" cy="2232248"/>
          </a:xfrm>
          <a:prstGeom prst="rect">
            <a:avLst/>
          </a:prstGeom>
        </p:spPr>
      </p:pic>
      <p:sp>
        <p:nvSpPr>
          <p:cNvPr id="10" name="右箭头 9"/>
          <p:cNvSpPr/>
          <p:nvPr/>
        </p:nvSpPr>
        <p:spPr>
          <a:xfrm>
            <a:off x="2555776" y="3435846"/>
            <a:ext cx="1944216" cy="72008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smtClean="0">
                <a:solidFill>
                  <a:srgbClr val="FFFFFF"/>
                </a:solidFill>
              </a:rPr>
              <a:t>Texture mapping</a:t>
            </a:r>
            <a:endParaRPr lang="zh-CN" altLang="en-US" i="1" dirty="0">
              <a:solidFill>
                <a:srgbClr val="FFFFFF"/>
              </a:solidFill>
            </a:endParaRPr>
          </a:p>
        </p:txBody>
      </p:sp>
      <p:sp>
        <p:nvSpPr>
          <p:cNvPr id="11" name="TextBox 10"/>
          <p:cNvSpPr txBox="1"/>
          <p:nvPr/>
        </p:nvSpPr>
        <p:spPr>
          <a:xfrm>
            <a:off x="755576" y="4371950"/>
            <a:ext cx="1944216"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Without texture</a:t>
            </a:r>
            <a:endParaRPr lang="zh-CN" altLang="en-US" sz="16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2" name="TextBox 11"/>
          <p:cNvSpPr txBox="1"/>
          <p:nvPr/>
        </p:nvSpPr>
        <p:spPr>
          <a:xfrm>
            <a:off x="4572000" y="4371950"/>
            <a:ext cx="2088232"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With bitmap texture</a:t>
            </a:r>
            <a:endParaRPr lang="zh-CN" altLang="en-US" sz="16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pic>
        <p:nvPicPr>
          <p:cNvPr id="13" name="图片 12" descr="jug_crack_256.jpg"/>
          <p:cNvPicPr>
            <a:picLocks noChangeAspect="1"/>
          </p:cNvPicPr>
          <p:nvPr/>
        </p:nvPicPr>
        <p:blipFill>
          <a:blip r:embed="rId7" cstate="print">
            <a:lum bright="-10000" contrast="-10000"/>
          </a:blip>
          <a:stretch>
            <a:fillRect/>
          </a:stretch>
        </p:blipFill>
        <p:spPr>
          <a:xfrm>
            <a:off x="2987824" y="2499742"/>
            <a:ext cx="931168" cy="931168"/>
          </a:xfrm>
          <a:prstGeom prst="rect">
            <a:avLst/>
          </a:prstGeom>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563638"/>
            <a:ext cx="3275856" cy="648072"/>
          </a:xfrm>
          <a:prstGeom prst="rect">
            <a:avLst/>
          </a:prstGeom>
          <a:gradFill>
            <a:gsLst>
              <a:gs pos="0">
                <a:srgbClr val="FFFFFF">
                  <a:alpha val="25000"/>
                </a:srgbClr>
              </a:gs>
              <a:gs pos="67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275856" y="915566"/>
            <a:ext cx="5868144" cy="4227934"/>
          </a:xfrm>
          <a:prstGeom prst="rect">
            <a:avLst/>
          </a:prstGeom>
          <a:solidFill>
            <a:srgbClr val="FFFFFF">
              <a:alpha val="5000"/>
            </a:srgbClr>
          </a:solidFill>
          <a:ln>
            <a:noFill/>
          </a:ln>
          <a:effectLst>
            <a:outerShdw blurRad="50800" dist="38100" dir="8100000" algn="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0" name="Rectangle 2"/>
          <p:cNvSpPr>
            <a:spLocks noGrp="1"/>
          </p:cNvSpPr>
          <p:nvPr>
            <p:ph type="title"/>
          </p:nvPr>
        </p:nvSpPr>
        <p:spPr/>
        <p:txBody>
          <a:bodyPr>
            <a:normAutofit/>
          </a:bodyPr>
          <a:lstStyle/>
          <a:p>
            <a:r>
              <a:rPr lang="en-US" altLang="zh-CN" dirty="0" smtClean="0"/>
              <a:t>Vectorization</a:t>
            </a:r>
          </a:p>
        </p:txBody>
      </p:sp>
      <p:sp>
        <p:nvSpPr>
          <p:cNvPr id="11" name="内容占位符 10"/>
          <p:cNvSpPr>
            <a:spLocks noGrp="1"/>
          </p:cNvSpPr>
          <p:nvPr>
            <p:ph idx="1"/>
          </p:nvPr>
        </p:nvSpPr>
        <p:spPr>
          <a:xfrm>
            <a:off x="457200" y="987574"/>
            <a:ext cx="2818656" cy="3606651"/>
          </a:xfrm>
        </p:spPr>
        <p:txBody>
          <a:bodyPr/>
          <a:lstStyle/>
          <a:p>
            <a:pPr>
              <a:buClr>
                <a:schemeClr val="tx1">
                  <a:lumMod val="75000"/>
                  <a:lumOff val="25000"/>
                </a:schemeClr>
              </a:buClr>
            </a:pPr>
            <a:r>
              <a:rPr lang="en-US" altLang="zh-CN" dirty="0" smtClean="0">
                <a:solidFill>
                  <a:schemeClr val="tx1">
                    <a:lumMod val="75000"/>
                    <a:lumOff val="25000"/>
                  </a:schemeClr>
                </a:solidFill>
              </a:rPr>
              <a:t>Create SDF</a:t>
            </a:r>
          </a:p>
          <a:p>
            <a:r>
              <a:rPr lang="en-US" altLang="zh-CN" dirty="0" smtClean="0">
                <a:solidFill>
                  <a:srgbClr val="FFFFFF"/>
                </a:solidFill>
              </a:rPr>
              <a:t>Label Regions</a:t>
            </a:r>
          </a:p>
          <a:p>
            <a:pPr>
              <a:buClr>
                <a:schemeClr val="tx1">
                  <a:lumMod val="75000"/>
                  <a:lumOff val="25000"/>
                </a:schemeClr>
              </a:buClr>
            </a:pPr>
            <a:r>
              <a:rPr lang="en-US" altLang="zh-CN" dirty="0" smtClean="0">
                <a:solidFill>
                  <a:schemeClr val="tx1">
                    <a:lumMod val="75000"/>
                    <a:lumOff val="25000"/>
                  </a:schemeClr>
                </a:solidFill>
              </a:rPr>
              <a:t>RBF Fitting</a:t>
            </a:r>
          </a:p>
          <a:p>
            <a:endParaRPr lang="en-US" altLang="zh-CN" dirty="0" smtClean="0"/>
          </a:p>
          <a:p>
            <a:endParaRPr lang="zh-CN" altLang="en-US" dirty="0"/>
          </a:p>
        </p:txBody>
      </p:sp>
      <p:sp>
        <p:nvSpPr>
          <p:cNvPr id="9" name="Rectangle 3"/>
          <p:cNvSpPr txBox="1">
            <a:spLocks/>
          </p:cNvSpPr>
          <p:nvPr/>
        </p:nvSpPr>
        <p:spPr>
          <a:xfrm>
            <a:off x="3563888" y="987574"/>
            <a:ext cx="5040560" cy="3606651"/>
          </a:xfrm>
          <a:prstGeom prst="rect">
            <a:avLst/>
          </a:prstGeom>
        </p:spPr>
        <p:txBody>
          <a:bodyPr vert="horz" lIns="91440" tIns="45720" rIns="91440" bIns="45720" rtlCol="0">
            <a:normAutofit/>
          </a:bodyPr>
          <a:lstStyle/>
          <a:p>
            <a:pPr marL="342900" indent="-342900" fontAlgn="auto">
              <a:spcBef>
                <a:spcPct val="20000"/>
              </a:spcBef>
              <a:spcAft>
                <a:spcPts val="0"/>
              </a:spcAft>
              <a:buClr>
                <a:srgbClr val="F6F0C6"/>
              </a:buClr>
              <a:buSzPct val="110000"/>
              <a:buFont typeface="Calibri" pitchFamily="34" charset="0"/>
              <a:buChar char="»"/>
            </a:pPr>
            <a:r>
              <a:rPr kumimoji="0" lang="en-US" altLang="zh-CN" sz="28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Find connected components in the signed distance function</a:t>
            </a:r>
          </a:p>
        </p:txBody>
      </p:sp>
      <p:pic>
        <p:nvPicPr>
          <p:cNvPr id="24" name="图片 23" descr="jagnow_solid_sdf.png"/>
          <p:cNvPicPr>
            <a:picLocks noChangeAspect="1"/>
          </p:cNvPicPr>
          <p:nvPr/>
        </p:nvPicPr>
        <p:blipFill>
          <a:blip r:embed="rId3" cstate="print"/>
          <a:stretch>
            <a:fillRect/>
          </a:stretch>
        </p:blipFill>
        <p:spPr>
          <a:xfrm>
            <a:off x="4139952" y="2211711"/>
            <a:ext cx="1750068" cy="1728192"/>
          </a:xfrm>
          <a:prstGeom prst="rect">
            <a:avLst/>
          </a:prstGeom>
        </p:spPr>
      </p:pic>
      <p:pic>
        <p:nvPicPr>
          <p:cNvPr id="16" name="图片 15" descr="jagnow_solid_labels.png"/>
          <p:cNvPicPr>
            <a:picLocks noChangeAspect="1"/>
          </p:cNvPicPr>
          <p:nvPr/>
        </p:nvPicPr>
        <p:blipFill>
          <a:blip r:embed="rId4" cstate="print"/>
          <a:stretch>
            <a:fillRect/>
          </a:stretch>
        </p:blipFill>
        <p:spPr>
          <a:xfrm>
            <a:off x="6588224" y="2211710"/>
            <a:ext cx="1759063" cy="1737074"/>
          </a:xfrm>
          <a:prstGeom prst="rect">
            <a:avLst/>
          </a:prstGeom>
        </p:spPr>
      </p:pic>
      <p:sp>
        <p:nvSpPr>
          <p:cNvPr id="17" name="TextBox 16"/>
          <p:cNvSpPr txBox="1"/>
          <p:nvPr/>
        </p:nvSpPr>
        <p:spPr>
          <a:xfrm>
            <a:off x="3851920" y="4011910"/>
            <a:ext cx="2448272"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Signed distance function</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8" name="TextBox 17"/>
          <p:cNvSpPr txBox="1"/>
          <p:nvPr/>
        </p:nvSpPr>
        <p:spPr>
          <a:xfrm>
            <a:off x="6444208" y="4011910"/>
            <a:ext cx="2160240"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Region labels</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2139702"/>
            <a:ext cx="3275856" cy="648072"/>
          </a:xfrm>
          <a:prstGeom prst="rect">
            <a:avLst/>
          </a:prstGeom>
          <a:gradFill>
            <a:gsLst>
              <a:gs pos="0">
                <a:srgbClr val="FFFFFF">
                  <a:alpha val="25000"/>
                </a:srgbClr>
              </a:gs>
              <a:gs pos="67000">
                <a:srgbClr val="FFFFFF">
                  <a:alpha val="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275856" y="915566"/>
            <a:ext cx="5868144" cy="4227934"/>
          </a:xfrm>
          <a:prstGeom prst="rect">
            <a:avLst/>
          </a:prstGeom>
          <a:solidFill>
            <a:srgbClr val="FFFFFF">
              <a:alpha val="5000"/>
            </a:srgbClr>
          </a:solidFill>
          <a:ln>
            <a:noFill/>
          </a:ln>
          <a:effectLst>
            <a:outerShdw blurRad="50800" dist="38100" dir="8100000" algn="tr"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0" name="Rectangle 2"/>
          <p:cNvSpPr>
            <a:spLocks noGrp="1"/>
          </p:cNvSpPr>
          <p:nvPr>
            <p:ph type="title"/>
          </p:nvPr>
        </p:nvSpPr>
        <p:spPr/>
        <p:txBody>
          <a:bodyPr>
            <a:normAutofit/>
          </a:bodyPr>
          <a:lstStyle/>
          <a:p>
            <a:r>
              <a:rPr lang="en-US" altLang="zh-CN" dirty="0" smtClean="0"/>
              <a:t>Vectorization</a:t>
            </a:r>
          </a:p>
        </p:txBody>
      </p:sp>
      <p:sp>
        <p:nvSpPr>
          <p:cNvPr id="11" name="内容占位符 10"/>
          <p:cNvSpPr>
            <a:spLocks noGrp="1"/>
          </p:cNvSpPr>
          <p:nvPr>
            <p:ph idx="1"/>
          </p:nvPr>
        </p:nvSpPr>
        <p:spPr>
          <a:xfrm>
            <a:off x="457200" y="987574"/>
            <a:ext cx="2818656" cy="3606651"/>
          </a:xfrm>
        </p:spPr>
        <p:txBody>
          <a:bodyPr/>
          <a:lstStyle/>
          <a:p>
            <a:pPr>
              <a:buClr>
                <a:schemeClr val="tx1">
                  <a:lumMod val="75000"/>
                  <a:lumOff val="25000"/>
                </a:schemeClr>
              </a:buClr>
            </a:pPr>
            <a:r>
              <a:rPr lang="en-US" altLang="zh-CN" dirty="0" smtClean="0">
                <a:solidFill>
                  <a:schemeClr val="tx1">
                    <a:lumMod val="75000"/>
                    <a:lumOff val="25000"/>
                  </a:schemeClr>
                </a:solidFill>
              </a:rPr>
              <a:t>Create SDF</a:t>
            </a:r>
          </a:p>
          <a:p>
            <a:pPr>
              <a:buClr>
                <a:schemeClr val="tx1">
                  <a:lumMod val="75000"/>
                  <a:lumOff val="25000"/>
                </a:schemeClr>
              </a:buClr>
            </a:pPr>
            <a:r>
              <a:rPr lang="en-US" altLang="zh-CN" dirty="0" smtClean="0">
                <a:solidFill>
                  <a:schemeClr val="tx1">
                    <a:lumMod val="75000"/>
                    <a:lumOff val="25000"/>
                  </a:schemeClr>
                </a:solidFill>
              </a:rPr>
              <a:t>Label Regions</a:t>
            </a:r>
          </a:p>
          <a:p>
            <a:r>
              <a:rPr lang="en-US" altLang="zh-CN" dirty="0" smtClean="0">
                <a:solidFill>
                  <a:srgbClr val="FFFFFF"/>
                </a:solidFill>
              </a:rPr>
              <a:t>RBF Fitting</a:t>
            </a:r>
          </a:p>
          <a:p>
            <a:endParaRPr lang="en-US" altLang="zh-CN" dirty="0" smtClean="0"/>
          </a:p>
          <a:p>
            <a:endParaRPr lang="zh-CN" altLang="en-US" dirty="0"/>
          </a:p>
        </p:txBody>
      </p:sp>
      <p:sp>
        <p:nvSpPr>
          <p:cNvPr id="9" name="Rectangle 3"/>
          <p:cNvSpPr txBox="1">
            <a:spLocks/>
          </p:cNvSpPr>
          <p:nvPr/>
        </p:nvSpPr>
        <p:spPr>
          <a:xfrm>
            <a:off x="3563888" y="987574"/>
            <a:ext cx="5256584" cy="3606651"/>
          </a:xfrm>
          <a:prstGeom prst="rect">
            <a:avLst/>
          </a:prstGeom>
        </p:spPr>
        <p:txBody>
          <a:bodyPr vert="horz" lIns="91440" tIns="45720" rIns="91440" bIns="45720" rtlCol="0">
            <a:normAutofit/>
          </a:bodyPr>
          <a:lstStyle/>
          <a:p>
            <a:pPr marL="342900" indent="-342900" fontAlgn="auto">
              <a:spcBef>
                <a:spcPct val="20000"/>
              </a:spcBef>
              <a:spcAft>
                <a:spcPts val="0"/>
              </a:spcAft>
              <a:buClr>
                <a:srgbClr val="F6F0C6"/>
              </a:buClr>
              <a:buSzPct val="110000"/>
              <a:buFont typeface="Calibri" pitchFamily="34" charset="0"/>
              <a:buChar char="»"/>
            </a:pPr>
            <a:r>
              <a:rPr kumimoji="0" lang="en-US" altLang="zh-CN" sz="24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Find </a:t>
            </a:r>
            <a:r>
              <a:rPr kumimoji="0" lang="en-US" altLang="zh-CN" sz="2400" b="1" i="1"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n</a:t>
            </a:r>
            <a:r>
              <a:rPr kumimoji="0" lang="en-US" altLang="zh-CN" sz="24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 RBFs that best approximate the existing color distribution</a:t>
            </a:r>
          </a:p>
          <a:p>
            <a:pPr marL="342900" indent="-342900" fontAlgn="auto">
              <a:spcBef>
                <a:spcPct val="20000"/>
              </a:spcBef>
              <a:spcAft>
                <a:spcPts val="0"/>
              </a:spcAft>
              <a:buClr>
                <a:srgbClr val="F6F0C6"/>
              </a:buClr>
              <a:buSzPct val="110000"/>
              <a:buFont typeface="Calibri" pitchFamily="34" charset="0"/>
              <a:buChar char="»"/>
            </a:pPr>
            <a:r>
              <a:rPr kumimoji="0" lang="en-US" altLang="zh-CN" sz="24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Techniques:</a:t>
            </a:r>
          </a:p>
          <a:p>
            <a:pPr marL="800100" lvl="1" indent="-342900" fontAlgn="auto">
              <a:spcBef>
                <a:spcPct val="20000"/>
              </a:spcBef>
              <a:spcAft>
                <a:spcPts val="0"/>
              </a:spcAft>
              <a:buClr>
                <a:srgbClr val="F6F0C6"/>
              </a:buClr>
              <a:buSzPct val="110000"/>
              <a:buFont typeface="Calibri" pitchFamily="34" charset="0"/>
              <a:buChar char="»"/>
            </a:pPr>
            <a:r>
              <a:rPr lang="en-US" altLang="zh-CN" sz="2400" dirty="0" smtClean="0">
                <a:solidFill>
                  <a:srgbClr val="E0E0E0"/>
                </a:solidFill>
                <a:effectLst>
                  <a:outerShdw blurRad="50800" dist="50800" dir="2700000" algn="tl" rotWithShape="0">
                    <a:prstClr val="black">
                      <a:alpha val="84000"/>
                    </a:prstClr>
                  </a:outerShdw>
                </a:effectLst>
                <a:latin typeface="+mn-lt"/>
                <a:ea typeface="+mn-ea"/>
              </a:rPr>
              <a:t>L-BFGS-B minimizer </a:t>
            </a:r>
            <a:r>
              <a:rPr lang="en-US" altLang="zh-CN" sz="1600" dirty="0" smtClean="0">
                <a:solidFill>
                  <a:schemeClr val="accent1"/>
                </a:solidFill>
              </a:rPr>
              <a:t>[Zhu et al. 97]</a:t>
            </a:r>
          </a:p>
          <a:p>
            <a:pPr marL="800100" lvl="1" indent="-342900" fontAlgn="auto">
              <a:spcBef>
                <a:spcPct val="20000"/>
              </a:spcBef>
              <a:spcAft>
                <a:spcPts val="0"/>
              </a:spcAft>
              <a:buClr>
                <a:srgbClr val="F6F0C6"/>
              </a:buClr>
              <a:buSzPct val="110000"/>
              <a:buFont typeface="Calibri" pitchFamily="34" charset="0"/>
              <a:buChar char="»"/>
            </a:pPr>
            <a:r>
              <a:rPr kumimoji="0" lang="en-US" altLang="zh-CN" sz="24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Teleportation </a:t>
            </a:r>
            <a:r>
              <a:rPr lang="en-US" altLang="zh-CN" sz="1600" dirty="0" smtClean="0">
                <a:solidFill>
                  <a:schemeClr val="accent1"/>
                </a:solidFill>
              </a:rPr>
              <a:t>[Cohen-Steiner et al. 04]</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p:cNvSpPr>
          <p:nvPr>
            <p:ph type="title"/>
          </p:nvPr>
        </p:nvSpPr>
        <p:spPr/>
        <p:txBody>
          <a:bodyPr/>
          <a:lstStyle/>
          <a:p>
            <a:r>
              <a:rPr lang="en-US" altLang="zh-CN" dirty="0" smtClean="0"/>
              <a:t>Results &amp; Applications</a:t>
            </a:r>
            <a:endParaRPr lang="en-US" altLang="zh-CN" dirty="0"/>
          </a:p>
        </p:txBody>
      </p:sp>
      <p:sp>
        <p:nvSpPr>
          <p:cNvPr id="4" name="文本占位符 3"/>
          <p:cNvSpPr>
            <a:spLocks noGrp="1"/>
          </p:cNvSpPr>
          <p:nvPr>
            <p:ph type="body" idx="1"/>
          </p:nvPr>
        </p:nvSpPr>
        <p:spPr/>
        <p:txBody>
          <a:bodyPr/>
          <a:lstStyle/>
          <a:p>
            <a:r>
              <a:rPr lang="en-US" altLang="zh-CN" dirty="0" smtClean="0"/>
              <a:t>Vector Solid Textures</a:t>
            </a:r>
            <a:endParaRPr lang="zh-CN" altLang="en-US" dirty="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gargoyle_shadow.png"/>
          <p:cNvPicPr>
            <a:picLocks noChangeAspect="1"/>
          </p:cNvPicPr>
          <p:nvPr/>
        </p:nvPicPr>
        <p:blipFill>
          <a:blip r:embed="rId3" cstate="print"/>
          <a:stretch>
            <a:fillRect/>
          </a:stretch>
        </p:blipFill>
        <p:spPr>
          <a:xfrm>
            <a:off x="5652120" y="2499742"/>
            <a:ext cx="5524500" cy="2476500"/>
          </a:xfrm>
          <a:prstGeom prst="rect">
            <a:avLst/>
          </a:prstGeom>
        </p:spPr>
      </p:pic>
      <p:pic>
        <p:nvPicPr>
          <p:cNvPr id="14" name="图片 13" descr="gargoyle_shadow.png"/>
          <p:cNvPicPr>
            <a:picLocks noChangeAspect="1"/>
          </p:cNvPicPr>
          <p:nvPr/>
        </p:nvPicPr>
        <p:blipFill>
          <a:blip r:embed="rId3" cstate="print"/>
          <a:stretch>
            <a:fillRect/>
          </a:stretch>
        </p:blipFill>
        <p:spPr>
          <a:xfrm>
            <a:off x="1043608" y="2499742"/>
            <a:ext cx="5524500" cy="2476500"/>
          </a:xfrm>
          <a:prstGeom prst="rect">
            <a:avLst/>
          </a:prstGeom>
        </p:spPr>
      </p:pic>
      <p:pic>
        <p:nvPicPr>
          <p:cNvPr id="7" name="图片 6" descr="gargoyle_bmp.png"/>
          <p:cNvPicPr>
            <a:picLocks noChangeAspect="1"/>
          </p:cNvPicPr>
          <p:nvPr/>
        </p:nvPicPr>
        <p:blipFill>
          <a:blip r:embed="rId4" cstate="print"/>
          <a:stretch>
            <a:fillRect/>
          </a:stretch>
        </p:blipFill>
        <p:spPr>
          <a:xfrm>
            <a:off x="467544" y="278640"/>
            <a:ext cx="3153461" cy="4648836"/>
          </a:xfrm>
          <a:prstGeom prst="rect">
            <a:avLst/>
          </a:prstGeom>
        </p:spPr>
      </p:pic>
      <p:pic>
        <p:nvPicPr>
          <p:cNvPr id="8" name="图片 7" descr="gargoyle_vec.png"/>
          <p:cNvPicPr>
            <a:picLocks noChangeAspect="1"/>
          </p:cNvPicPr>
          <p:nvPr/>
        </p:nvPicPr>
        <p:blipFill>
          <a:blip r:embed="rId5" cstate="print"/>
          <a:stretch>
            <a:fillRect/>
          </a:stretch>
        </p:blipFill>
        <p:spPr>
          <a:xfrm>
            <a:off x="5039218" y="278640"/>
            <a:ext cx="3153461" cy="4648836"/>
          </a:xfrm>
          <a:prstGeom prst="rect">
            <a:avLst/>
          </a:prstGeom>
        </p:spPr>
      </p:pic>
      <p:sp>
        <p:nvSpPr>
          <p:cNvPr id="11" name="TextBox 10"/>
          <p:cNvSpPr txBox="1"/>
          <p:nvPr/>
        </p:nvSpPr>
        <p:spPr>
          <a:xfrm>
            <a:off x="2411760" y="3795886"/>
            <a:ext cx="2160240" cy="1015663"/>
          </a:xfrm>
          <a:prstGeom prst="rect">
            <a:avLst/>
          </a:prstGeom>
          <a:noFill/>
        </p:spPr>
        <p:txBody>
          <a:bodyPr wrap="square" rtlCol="0">
            <a:spAutoFit/>
          </a:bodyPr>
          <a:lstStyle/>
          <a:p>
            <a:r>
              <a:rPr lang="en-US" altLang="zh-CN" i="1" dirty="0" smtClean="0">
                <a:solidFill>
                  <a:schemeClr val="bg1"/>
                </a:solidFill>
                <a:effectLst>
                  <a:outerShdw blurRad="50800" dist="50800" dir="2700000" algn="tl" rotWithShape="0">
                    <a:prstClr val="black">
                      <a:alpha val="84000"/>
                    </a:prstClr>
                  </a:outerShdw>
                </a:effectLst>
                <a:latin typeface="+mn-lt"/>
                <a:ea typeface="+mn-ea"/>
              </a:rPr>
              <a:t>Bitmap solid texture</a:t>
            </a:r>
          </a:p>
          <a:p>
            <a:r>
              <a:rPr lang="en-US" altLang="zh-CN" sz="1600" i="1" dirty="0" smtClean="0">
                <a:solidFill>
                  <a:schemeClr val="bg1">
                    <a:lumMod val="75000"/>
                  </a:schemeClr>
                </a:solidFill>
                <a:effectLst>
                  <a:outerShdw blurRad="50800" dist="50800" dir="2700000" algn="tl" rotWithShape="0">
                    <a:prstClr val="black">
                      <a:alpha val="84000"/>
                    </a:prstClr>
                  </a:outerShdw>
                </a:effectLst>
                <a:latin typeface="+mn-lt"/>
                <a:ea typeface="+mn-ea"/>
              </a:rPr>
              <a:t>Resolution:</a:t>
            </a:r>
            <a:r>
              <a:rPr lang="en-US" altLang="zh-CN" i="1" dirty="0" smtClean="0">
                <a:solidFill>
                  <a:schemeClr val="bg1"/>
                </a:solidFill>
                <a:effectLst>
                  <a:outerShdw blurRad="50800" dist="50800" dir="2700000" algn="tl" rotWithShape="0">
                    <a:prstClr val="black">
                      <a:alpha val="84000"/>
                    </a:prstClr>
                  </a:outerShdw>
                </a:effectLst>
                <a:latin typeface="+mn-lt"/>
                <a:ea typeface="+mn-ea"/>
              </a:rPr>
              <a:t> 128</a:t>
            </a:r>
            <a:r>
              <a:rPr lang="en-US" altLang="zh-CN" i="1" baseline="30000" dirty="0" smtClean="0">
                <a:solidFill>
                  <a:schemeClr val="bg1"/>
                </a:solidFill>
                <a:effectLst>
                  <a:outerShdw blurRad="50800" dist="50800" dir="2700000" algn="tl" rotWithShape="0">
                    <a:prstClr val="black">
                      <a:alpha val="84000"/>
                    </a:prstClr>
                  </a:outerShdw>
                </a:effectLst>
                <a:latin typeface="+mn-lt"/>
                <a:ea typeface="+mn-ea"/>
              </a:rPr>
              <a:t>3</a:t>
            </a:r>
          </a:p>
          <a:p>
            <a:r>
              <a:rPr lang="en-US" altLang="zh-CN" sz="2000" i="1" dirty="0" smtClean="0">
                <a:solidFill>
                  <a:schemeClr val="bg1">
                    <a:lumMod val="75000"/>
                  </a:schemeClr>
                </a:solidFill>
                <a:effectLst>
                  <a:outerShdw blurRad="50800" dist="50800" dir="2700000" algn="tl" rotWithShape="0">
                    <a:prstClr val="black">
                      <a:alpha val="84000"/>
                    </a:prstClr>
                  </a:outerShdw>
                </a:effectLst>
                <a:latin typeface="+mn-lt"/>
                <a:ea typeface="+mn-ea"/>
              </a:rPr>
              <a:t>Memory:</a:t>
            </a:r>
            <a:r>
              <a:rPr lang="en-US" altLang="zh-CN" sz="2400" i="1" dirty="0" smtClean="0">
                <a:solidFill>
                  <a:schemeClr val="bg1">
                    <a:lumMod val="75000"/>
                  </a:schemeClr>
                </a:solidFill>
                <a:effectLst>
                  <a:outerShdw blurRad="50800" dist="50800" dir="2700000" algn="tl" rotWithShape="0">
                    <a:prstClr val="black">
                      <a:alpha val="84000"/>
                    </a:prstClr>
                  </a:outerShdw>
                </a:effectLst>
                <a:latin typeface="+mn-lt"/>
                <a:ea typeface="+mn-ea"/>
              </a:rPr>
              <a:t> 6.0 MB</a:t>
            </a:r>
            <a:endParaRPr lang="zh-CN" altLang="en-US" sz="24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2" name="TextBox 11"/>
          <p:cNvSpPr txBox="1"/>
          <p:nvPr/>
        </p:nvSpPr>
        <p:spPr>
          <a:xfrm>
            <a:off x="6983760" y="3795886"/>
            <a:ext cx="2160240" cy="1015663"/>
          </a:xfrm>
          <a:prstGeom prst="rect">
            <a:avLst/>
          </a:prstGeom>
          <a:noFill/>
        </p:spPr>
        <p:txBody>
          <a:bodyPr wrap="square" rtlCol="0">
            <a:spAutoFit/>
          </a:bodyPr>
          <a:lstStyle/>
          <a:p>
            <a:r>
              <a:rPr lang="en-US" altLang="zh-CN" i="1" dirty="0" smtClean="0">
                <a:solidFill>
                  <a:srgbClr val="FFFFFF"/>
                </a:solidFill>
                <a:effectLst>
                  <a:outerShdw blurRad="50800" dist="50800" dir="2700000" algn="tl" rotWithShape="0">
                    <a:prstClr val="black">
                      <a:alpha val="84000"/>
                    </a:prstClr>
                  </a:outerShdw>
                </a:effectLst>
                <a:latin typeface="+mn-lt"/>
                <a:ea typeface="+mn-ea"/>
              </a:rPr>
              <a:t>Vector solid texture</a:t>
            </a:r>
          </a:p>
          <a:p>
            <a:r>
              <a:rPr lang="en-US" altLang="zh-CN" sz="1600" i="1" dirty="0" smtClean="0">
                <a:solidFill>
                  <a:schemeClr val="bg1">
                    <a:lumMod val="75000"/>
                  </a:schemeClr>
                </a:solidFill>
                <a:effectLst>
                  <a:outerShdw blurRad="50800" dist="50800" dir="2700000" algn="tl" rotWithShape="0">
                    <a:prstClr val="black">
                      <a:alpha val="84000"/>
                    </a:prstClr>
                  </a:outerShdw>
                </a:effectLst>
                <a:latin typeface="+mn-lt"/>
                <a:ea typeface="+mn-ea"/>
              </a:rPr>
              <a:t>Num. RBFs:</a:t>
            </a:r>
            <a:r>
              <a:rPr lang="en-US" altLang="zh-CN" i="1" dirty="0" smtClean="0">
                <a:solidFill>
                  <a:srgbClr val="FFFFFF"/>
                </a:solidFill>
                <a:effectLst>
                  <a:outerShdw blurRad="50800" dist="50800" dir="2700000" algn="tl" rotWithShape="0">
                    <a:prstClr val="black">
                      <a:alpha val="84000"/>
                    </a:prstClr>
                  </a:outerShdw>
                </a:effectLst>
                <a:latin typeface="+mn-lt"/>
                <a:ea typeface="+mn-ea"/>
              </a:rPr>
              <a:t> 5183</a:t>
            </a:r>
          </a:p>
          <a:p>
            <a:r>
              <a:rPr lang="en-US" altLang="zh-CN" sz="2000" i="1" dirty="0" smtClean="0">
                <a:solidFill>
                  <a:schemeClr val="bg1">
                    <a:lumMod val="75000"/>
                  </a:schemeClr>
                </a:solidFill>
                <a:effectLst>
                  <a:outerShdw blurRad="50800" dist="50800" dir="2700000" algn="tl" rotWithShape="0">
                    <a:prstClr val="black">
                      <a:alpha val="84000"/>
                    </a:prstClr>
                  </a:outerShdw>
                </a:effectLst>
              </a:rPr>
              <a:t>Memory:</a:t>
            </a:r>
            <a:r>
              <a:rPr lang="en-US" altLang="zh-CN" sz="2400" i="1" dirty="0" smtClean="0">
                <a:solidFill>
                  <a:schemeClr val="bg1">
                    <a:lumMod val="75000"/>
                  </a:schemeClr>
                </a:solidFill>
                <a:effectLst>
                  <a:outerShdw blurRad="50800" dist="50800" dir="2700000" algn="tl" rotWithShape="0">
                    <a:prstClr val="black">
                      <a:alpha val="84000"/>
                    </a:prstClr>
                  </a:outerShdw>
                </a:effectLst>
              </a:rPr>
              <a:t> </a:t>
            </a:r>
            <a:r>
              <a:rPr lang="en-US" altLang="zh-CN" sz="2400" i="1" dirty="0" smtClean="0">
                <a:solidFill>
                  <a:schemeClr val="accent1">
                    <a:lumMod val="90000"/>
                  </a:schemeClr>
                </a:solidFill>
                <a:effectLst>
                  <a:outerShdw blurRad="50800" dist="50800" dir="2700000" algn="tl" rotWithShape="0">
                    <a:prstClr val="black">
                      <a:alpha val="84000"/>
                    </a:prstClr>
                  </a:outerShdw>
                </a:effectLst>
                <a:latin typeface="+mn-lt"/>
                <a:ea typeface="+mn-ea"/>
              </a:rPr>
              <a:t>1.2 </a:t>
            </a:r>
            <a:r>
              <a:rPr lang="en-US" altLang="zh-CN" sz="2400" i="1" dirty="0" smtClean="0">
                <a:solidFill>
                  <a:schemeClr val="bg1">
                    <a:lumMod val="75000"/>
                  </a:schemeClr>
                </a:solidFill>
                <a:effectLst>
                  <a:outerShdw blurRad="50800" dist="50800" dir="2700000" algn="tl" rotWithShape="0">
                    <a:prstClr val="black">
                      <a:alpha val="84000"/>
                    </a:prstClr>
                  </a:outerShdw>
                </a:effectLst>
                <a:latin typeface="+mn-lt"/>
                <a:ea typeface="+mn-ea"/>
              </a:rPr>
              <a:t>MB</a:t>
            </a:r>
            <a:endParaRPr lang="zh-CN" altLang="en-US" sz="24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gargoyle_zoom_bmp.jpg"/>
          <p:cNvPicPr>
            <a:picLocks noChangeAspect="1"/>
          </p:cNvPicPr>
          <p:nvPr/>
        </p:nvPicPr>
        <p:blipFill>
          <a:blip r:embed="rId3" cstate="print"/>
          <a:stretch>
            <a:fillRect/>
          </a:stretch>
        </p:blipFill>
        <p:spPr>
          <a:xfrm>
            <a:off x="0" y="0"/>
            <a:ext cx="4572000" cy="5143500"/>
          </a:xfrm>
          <a:prstGeom prst="rect">
            <a:avLst/>
          </a:prstGeom>
        </p:spPr>
      </p:pic>
      <p:pic>
        <p:nvPicPr>
          <p:cNvPr id="4" name="图片 3" descr="gargoyle_zoom_vec.jpg"/>
          <p:cNvPicPr>
            <a:picLocks noChangeAspect="1"/>
          </p:cNvPicPr>
          <p:nvPr/>
        </p:nvPicPr>
        <p:blipFill>
          <a:blip r:embed="rId4" cstate="print"/>
          <a:stretch>
            <a:fillRect/>
          </a:stretch>
        </p:blipFill>
        <p:spPr>
          <a:xfrm>
            <a:off x="4572000" y="0"/>
            <a:ext cx="4572000" cy="5143500"/>
          </a:xfrm>
          <a:prstGeom prst="rect">
            <a:avLst/>
          </a:prstGeom>
        </p:spPr>
      </p:pic>
      <p:cxnSp>
        <p:nvCxnSpPr>
          <p:cNvPr id="5" name="直接连接符 4"/>
          <p:cNvCxnSpPr/>
          <p:nvPr/>
        </p:nvCxnSpPr>
        <p:spPr>
          <a:xfrm rot="5400000">
            <a:off x="2000250" y="2571750"/>
            <a:ext cx="5143500" cy="0"/>
          </a:xfrm>
          <a:prstGeom prst="line">
            <a:avLst/>
          </a:prstGeom>
          <a:ln w="28575">
            <a:solidFill>
              <a:schemeClr val="bg1">
                <a:lumMod val="10000"/>
              </a:schemeClr>
            </a:solidFill>
          </a:ln>
          <a:effectLst>
            <a:outerShdw blurRad="76200" sx="105000" sy="105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11760" y="3795886"/>
            <a:ext cx="2160240" cy="1015663"/>
          </a:xfrm>
          <a:prstGeom prst="rect">
            <a:avLst/>
          </a:prstGeom>
          <a:noFill/>
        </p:spPr>
        <p:txBody>
          <a:bodyPr wrap="square" rtlCol="0">
            <a:spAutoFit/>
          </a:bodyPr>
          <a:lstStyle/>
          <a:p>
            <a:r>
              <a:rPr lang="en-US" altLang="zh-CN" i="1" dirty="0" smtClean="0">
                <a:solidFill>
                  <a:schemeClr val="bg1"/>
                </a:solidFill>
                <a:effectLst>
                  <a:outerShdw blurRad="50800" dist="50800" dir="2700000" algn="tl" rotWithShape="0">
                    <a:prstClr val="black">
                      <a:alpha val="84000"/>
                    </a:prstClr>
                  </a:outerShdw>
                </a:effectLst>
                <a:latin typeface="+mn-lt"/>
                <a:ea typeface="+mn-ea"/>
              </a:rPr>
              <a:t>Bitmap solid texture</a:t>
            </a:r>
          </a:p>
          <a:p>
            <a:r>
              <a:rPr lang="en-US" altLang="zh-CN" sz="1600" i="1" dirty="0" smtClean="0">
                <a:solidFill>
                  <a:schemeClr val="bg1">
                    <a:lumMod val="75000"/>
                  </a:schemeClr>
                </a:solidFill>
                <a:effectLst>
                  <a:outerShdw blurRad="50800" dist="50800" dir="2700000" algn="tl" rotWithShape="0">
                    <a:prstClr val="black">
                      <a:alpha val="84000"/>
                    </a:prstClr>
                  </a:outerShdw>
                </a:effectLst>
                <a:latin typeface="+mn-lt"/>
                <a:ea typeface="+mn-ea"/>
              </a:rPr>
              <a:t>Resolution:</a:t>
            </a:r>
            <a:r>
              <a:rPr lang="en-US" altLang="zh-CN" i="1" dirty="0" smtClean="0">
                <a:solidFill>
                  <a:schemeClr val="bg1"/>
                </a:solidFill>
                <a:effectLst>
                  <a:outerShdw blurRad="50800" dist="50800" dir="2700000" algn="tl" rotWithShape="0">
                    <a:prstClr val="black">
                      <a:alpha val="84000"/>
                    </a:prstClr>
                  </a:outerShdw>
                </a:effectLst>
                <a:latin typeface="+mn-lt"/>
                <a:ea typeface="+mn-ea"/>
              </a:rPr>
              <a:t> 128</a:t>
            </a:r>
            <a:r>
              <a:rPr lang="en-US" altLang="zh-CN" i="1" baseline="30000" dirty="0" smtClean="0">
                <a:solidFill>
                  <a:schemeClr val="bg1"/>
                </a:solidFill>
                <a:effectLst>
                  <a:outerShdw blurRad="50800" dist="50800" dir="2700000" algn="tl" rotWithShape="0">
                    <a:prstClr val="black">
                      <a:alpha val="84000"/>
                    </a:prstClr>
                  </a:outerShdw>
                </a:effectLst>
                <a:latin typeface="+mn-lt"/>
                <a:ea typeface="+mn-ea"/>
              </a:rPr>
              <a:t>3</a:t>
            </a:r>
          </a:p>
          <a:p>
            <a:r>
              <a:rPr lang="en-US" altLang="zh-CN" sz="2000" i="1" dirty="0" smtClean="0">
                <a:solidFill>
                  <a:schemeClr val="bg1">
                    <a:lumMod val="75000"/>
                  </a:schemeClr>
                </a:solidFill>
                <a:effectLst>
                  <a:outerShdw blurRad="50800" dist="50800" dir="2700000" algn="tl" rotWithShape="0">
                    <a:prstClr val="black">
                      <a:alpha val="84000"/>
                    </a:prstClr>
                  </a:outerShdw>
                </a:effectLst>
                <a:latin typeface="+mn-lt"/>
                <a:ea typeface="+mn-ea"/>
              </a:rPr>
              <a:t>Storage:</a:t>
            </a:r>
            <a:r>
              <a:rPr lang="en-US" altLang="zh-CN" sz="2400" i="1" dirty="0" smtClean="0">
                <a:solidFill>
                  <a:schemeClr val="bg1">
                    <a:lumMod val="75000"/>
                  </a:schemeClr>
                </a:solidFill>
                <a:effectLst>
                  <a:outerShdw blurRad="50800" dist="50800" dir="2700000" algn="tl" rotWithShape="0">
                    <a:prstClr val="black">
                      <a:alpha val="84000"/>
                    </a:prstClr>
                  </a:outerShdw>
                </a:effectLst>
                <a:latin typeface="+mn-lt"/>
                <a:ea typeface="+mn-ea"/>
              </a:rPr>
              <a:t> 6.0 MB</a:t>
            </a:r>
            <a:endParaRPr lang="zh-CN" altLang="en-US" sz="24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9" name="TextBox 8"/>
          <p:cNvSpPr txBox="1"/>
          <p:nvPr/>
        </p:nvSpPr>
        <p:spPr>
          <a:xfrm>
            <a:off x="6983760" y="3795886"/>
            <a:ext cx="2160240" cy="1015663"/>
          </a:xfrm>
          <a:prstGeom prst="rect">
            <a:avLst/>
          </a:prstGeom>
          <a:noFill/>
        </p:spPr>
        <p:txBody>
          <a:bodyPr wrap="square" rtlCol="0">
            <a:spAutoFit/>
          </a:bodyPr>
          <a:lstStyle/>
          <a:p>
            <a:r>
              <a:rPr lang="en-US" altLang="zh-CN" i="1" dirty="0" smtClean="0">
                <a:solidFill>
                  <a:srgbClr val="FFFFFF"/>
                </a:solidFill>
                <a:effectLst>
                  <a:outerShdw blurRad="50800" dist="50800" dir="2700000" algn="tl" rotWithShape="0">
                    <a:prstClr val="black">
                      <a:alpha val="84000"/>
                    </a:prstClr>
                  </a:outerShdw>
                </a:effectLst>
                <a:latin typeface="+mn-lt"/>
                <a:ea typeface="+mn-ea"/>
              </a:rPr>
              <a:t>Vector solid texture</a:t>
            </a:r>
          </a:p>
          <a:p>
            <a:r>
              <a:rPr lang="en-US" altLang="zh-CN" sz="1600" i="1" dirty="0" smtClean="0">
                <a:solidFill>
                  <a:schemeClr val="bg1">
                    <a:lumMod val="75000"/>
                  </a:schemeClr>
                </a:solidFill>
                <a:effectLst>
                  <a:outerShdw blurRad="50800" dist="50800" dir="2700000" algn="tl" rotWithShape="0">
                    <a:prstClr val="black">
                      <a:alpha val="84000"/>
                    </a:prstClr>
                  </a:outerShdw>
                </a:effectLst>
                <a:latin typeface="+mn-lt"/>
                <a:ea typeface="+mn-ea"/>
              </a:rPr>
              <a:t>Num. RBFs:</a:t>
            </a:r>
            <a:r>
              <a:rPr lang="en-US" altLang="zh-CN" i="1" dirty="0" smtClean="0">
                <a:solidFill>
                  <a:srgbClr val="FFFFFF"/>
                </a:solidFill>
                <a:effectLst>
                  <a:outerShdw blurRad="50800" dist="50800" dir="2700000" algn="tl" rotWithShape="0">
                    <a:prstClr val="black">
                      <a:alpha val="84000"/>
                    </a:prstClr>
                  </a:outerShdw>
                </a:effectLst>
                <a:latin typeface="+mn-lt"/>
                <a:ea typeface="+mn-ea"/>
              </a:rPr>
              <a:t> 5183</a:t>
            </a:r>
          </a:p>
          <a:p>
            <a:r>
              <a:rPr lang="en-US" altLang="zh-CN" sz="2000" i="1" dirty="0" smtClean="0">
                <a:solidFill>
                  <a:schemeClr val="bg1">
                    <a:lumMod val="75000"/>
                  </a:schemeClr>
                </a:solidFill>
                <a:effectLst>
                  <a:outerShdw blurRad="50800" dist="50800" dir="2700000" algn="tl" rotWithShape="0">
                    <a:prstClr val="black">
                      <a:alpha val="84000"/>
                    </a:prstClr>
                  </a:outerShdw>
                </a:effectLst>
              </a:rPr>
              <a:t>Storage:</a:t>
            </a:r>
            <a:r>
              <a:rPr lang="en-US" altLang="zh-CN" sz="2400" i="1" dirty="0" smtClean="0">
                <a:solidFill>
                  <a:schemeClr val="bg1">
                    <a:lumMod val="75000"/>
                  </a:schemeClr>
                </a:solidFill>
                <a:effectLst>
                  <a:outerShdw blurRad="50800" dist="50800" dir="2700000" algn="tl" rotWithShape="0">
                    <a:prstClr val="black">
                      <a:alpha val="84000"/>
                    </a:prstClr>
                  </a:outerShdw>
                </a:effectLst>
              </a:rPr>
              <a:t> </a:t>
            </a:r>
            <a:r>
              <a:rPr lang="en-US" altLang="zh-CN" sz="2400" i="1" dirty="0" smtClean="0">
                <a:solidFill>
                  <a:schemeClr val="accent1">
                    <a:lumMod val="90000"/>
                  </a:schemeClr>
                </a:solidFill>
                <a:effectLst>
                  <a:outerShdw blurRad="50800" dist="50800" dir="2700000" algn="tl" rotWithShape="0">
                    <a:prstClr val="black">
                      <a:alpha val="84000"/>
                    </a:prstClr>
                  </a:outerShdw>
                </a:effectLst>
                <a:latin typeface="+mn-lt"/>
                <a:ea typeface="+mn-ea"/>
              </a:rPr>
              <a:t>1.2 </a:t>
            </a:r>
            <a:r>
              <a:rPr lang="en-US" altLang="zh-CN" sz="2400" i="1" dirty="0" smtClean="0">
                <a:solidFill>
                  <a:schemeClr val="bg1">
                    <a:lumMod val="75000"/>
                  </a:schemeClr>
                </a:solidFill>
                <a:effectLst>
                  <a:outerShdw blurRad="50800" dist="50800" dir="2700000" algn="tl" rotWithShape="0">
                    <a:prstClr val="black">
                      <a:alpha val="84000"/>
                    </a:prstClr>
                  </a:outerShdw>
                </a:effectLst>
                <a:latin typeface="+mn-lt"/>
                <a:ea typeface="+mn-ea"/>
              </a:rPr>
              <a:t>MB</a:t>
            </a:r>
            <a:endParaRPr lang="zh-CN" altLang="en-US" sz="24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unny_zoom.wmv">
            <a:hlinkClick r:id="" action="ppaction://media"/>
          </p:cNvPr>
          <p:cNvPicPr>
            <a:picLocks noRot="1" noChangeAspect="1"/>
          </p:cNvPicPr>
          <p:nvPr>
            <a:videoFile r:link="rId1"/>
          </p:nvPr>
        </p:nvPicPr>
        <p:blipFill>
          <a:blip r:embed="rId4" cstate="print"/>
          <a:stretch>
            <a:fillRect/>
          </a:stretch>
        </p:blipFill>
        <p:spPr>
          <a:xfrm>
            <a:off x="-304800" y="-171450"/>
            <a:ext cx="9753600" cy="54864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kiwi_zoom.jpg"/>
          <p:cNvPicPr>
            <a:picLocks noChangeAspect="1"/>
          </p:cNvPicPr>
          <p:nvPr/>
        </p:nvPicPr>
        <p:blipFill>
          <a:blip r:embed="rId3" cstate="print"/>
          <a:stretch>
            <a:fillRect/>
          </a:stretch>
        </p:blipFill>
        <p:spPr>
          <a:xfrm>
            <a:off x="0" y="0"/>
            <a:ext cx="9144000" cy="5143500"/>
          </a:xfrm>
          <a:prstGeom prst="rect">
            <a:avLst/>
          </a:prstGeom>
        </p:spPr>
      </p:pic>
      <p:pic>
        <p:nvPicPr>
          <p:cNvPr id="1026" name="Picture 2" descr="D:\Work\2009 SolidTexture\talk\images\kiwi.png"/>
          <p:cNvPicPr>
            <a:picLocks noChangeAspect="1" noChangeArrowheads="1"/>
          </p:cNvPicPr>
          <p:nvPr/>
        </p:nvPicPr>
        <p:blipFill>
          <a:blip r:embed="rId4" cstate="print"/>
          <a:srcRect/>
          <a:stretch>
            <a:fillRect/>
          </a:stretch>
        </p:blipFill>
        <p:spPr bwMode="auto">
          <a:xfrm>
            <a:off x="3563888" y="1419622"/>
            <a:ext cx="4901978" cy="3396697"/>
          </a:xfrm>
          <a:prstGeom prst="rect">
            <a:avLst/>
          </a:prstGeom>
          <a:noFill/>
          <a:effectLst>
            <a:outerShdw blurRad="139700" dist="38100" dir="2700000" algn="tl" rotWithShape="0">
              <a:prstClr val="black">
                <a:alpha val="76000"/>
              </a:prstClr>
            </a:outerShdw>
          </a:effectLst>
        </p:spPr>
      </p:pic>
      <p:sp>
        <p:nvSpPr>
          <p:cNvPr id="5" name="矩形 4"/>
          <p:cNvSpPr/>
          <p:nvPr/>
        </p:nvSpPr>
        <p:spPr>
          <a:xfrm rot="10800000">
            <a:off x="0" y="3363838"/>
            <a:ext cx="3563888" cy="864096"/>
          </a:xfrm>
          <a:prstGeom prst="rect">
            <a:avLst/>
          </a:prstGeom>
          <a:gradFill>
            <a:gsLst>
              <a:gs pos="0">
                <a:schemeClr val="tx1">
                  <a:alpha val="70000"/>
                </a:schemeClr>
              </a:gs>
              <a:gs pos="85000">
                <a:schemeClr val="tx1">
                  <a:alpha val="3500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79512" y="3435846"/>
            <a:ext cx="2627784" cy="738664"/>
          </a:xfrm>
          <a:prstGeom prst="rect">
            <a:avLst/>
          </a:prstGeom>
        </p:spPr>
        <p:txBody>
          <a:bodyPr wrap="square">
            <a:spAutoFit/>
          </a:bodyPr>
          <a:lstStyle/>
          <a:p>
            <a:r>
              <a:rPr lang="en-US" altLang="zh-CN" i="1" dirty="0" smtClean="0">
                <a:solidFill>
                  <a:schemeClr val="bg1">
                    <a:lumMod val="75000"/>
                  </a:schemeClr>
                </a:solidFill>
                <a:effectLst>
                  <a:outerShdw blurRad="50800" dist="50800" dir="2700000" algn="tl" rotWithShape="0">
                    <a:prstClr val="black">
                      <a:alpha val="84000"/>
                    </a:prstClr>
                  </a:outerShdw>
                </a:effectLst>
              </a:rPr>
              <a:t>Num. RBFs:</a:t>
            </a:r>
            <a:r>
              <a:rPr lang="en-US" altLang="zh-CN" i="1" dirty="0" smtClean="0">
                <a:solidFill>
                  <a:srgbClr val="FFFFFF"/>
                </a:solidFill>
                <a:effectLst>
                  <a:outerShdw blurRad="50800" dist="50800" dir="2700000" algn="tl" rotWithShape="0">
                    <a:prstClr val="black">
                      <a:alpha val="84000"/>
                    </a:prstClr>
                  </a:outerShdw>
                </a:effectLst>
              </a:rPr>
              <a:t> 7137</a:t>
            </a:r>
          </a:p>
          <a:p>
            <a:r>
              <a:rPr lang="en-US" altLang="zh-CN" sz="2000" i="1" dirty="0" smtClean="0">
                <a:solidFill>
                  <a:schemeClr val="bg1">
                    <a:lumMod val="75000"/>
                  </a:schemeClr>
                </a:solidFill>
                <a:effectLst>
                  <a:outerShdw blurRad="50800" dist="50800" dir="2700000" algn="tl" rotWithShape="0">
                    <a:prstClr val="black">
                      <a:alpha val="84000"/>
                    </a:prstClr>
                  </a:outerShdw>
                </a:effectLst>
              </a:rPr>
              <a:t>Storage:</a:t>
            </a:r>
            <a:r>
              <a:rPr lang="en-US" altLang="zh-CN" sz="2400" i="1" dirty="0" smtClean="0">
                <a:solidFill>
                  <a:schemeClr val="bg1">
                    <a:lumMod val="75000"/>
                  </a:schemeClr>
                </a:solidFill>
                <a:effectLst>
                  <a:outerShdw blurRad="50800" dist="50800" dir="2700000" algn="tl" rotWithShape="0">
                    <a:prstClr val="black">
                      <a:alpha val="84000"/>
                    </a:prstClr>
                  </a:outerShdw>
                </a:effectLst>
              </a:rPr>
              <a:t> </a:t>
            </a:r>
            <a:r>
              <a:rPr lang="en-US" altLang="zh-CN" sz="2400" i="1" dirty="0" smtClean="0">
                <a:solidFill>
                  <a:schemeClr val="accent1">
                    <a:lumMod val="90000"/>
                  </a:schemeClr>
                </a:solidFill>
                <a:effectLst>
                  <a:outerShdw blurRad="50800" dist="50800" dir="2700000" algn="tl" rotWithShape="0">
                    <a:prstClr val="black">
                      <a:alpha val="84000"/>
                    </a:prstClr>
                  </a:outerShdw>
                </a:effectLst>
              </a:rPr>
              <a:t>1.3 </a:t>
            </a:r>
            <a:r>
              <a:rPr lang="en-US" altLang="zh-CN" sz="2400" i="1" dirty="0" smtClean="0">
                <a:solidFill>
                  <a:schemeClr val="bg1">
                    <a:lumMod val="75000"/>
                  </a:schemeClr>
                </a:solidFill>
                <a:effectLst>
                  <a:outerShdw blurRad="50800" dist="50800" dir="2700000" algn="tl" rotWithShape="0">
                    <a:prstClr val="black">
                      <a:alpha val="84000"/>
                    </a:prstClr>
                  </a:outerShdw>
                </a:effectLst>
              </a:rPr>
              <a:t>MB</a:t>
            </a:r>
            <a:endParaRPr lang="zh-CN" altLang="en-US" sz="2400" i="1" dirty="0" smtClean="0">
              <a:solidFill>
                <a:schemeClr val="bg1">
                  <a:lumMod val="75000"/>
                </a:schemeClr>
              </a:solidFill>
              <a:effectLst>
                <a:outerShdw blurRad="50800" dist="50800" dir="2700000" algn="tl" rotWithShape="0">
                  <a:prstClr val="black">
                    <a:alpha val="84000"/>
                  </a:prst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normAutofit/>
          </a:bodyPr>
          <a:lstStyle/>
          <a:p>
            <a:r>
              <a:rPr lang="en-US" altLang="zh-CN" dirty="0" smtClean="0"/>
              <a:t>Texture Composition</a:t>
            </a:r>
          </a:p>
        </p:txBody>
      </p:sp>
      <p:sp>
        <p:nvSpPr>
          <p:cNvPr id="30723" name="Rectangle 3"/>
          <p:cNvSpPr>
            <a:spLocks noGrp="1"/>
          </p:cNvSpPr>
          <p:nvPr>
            <p:ph idx="1"/>
          </p:nvPr>
        </p:nvSpPr>
        <p:spPr/>
        <p:txBody>
          <a:bodyPr/>
          <a:lstStyle/>
          <a:p>
            <a:r>
              <a:rPr lang="en-US" altLang="zh-CN" dirty="0" smtClean="0"/>
              <a:t>Algebraic and Boolean operations on textures</a:t>
            </a:r>
          </a:p>
        </p:txBody>
      </p:sp>
      <p:pic>
        <p:nvPicPr>
          <p:cNvPr id="4" name="图片 3" descr="rock_1.png"/>
          <p:cNvPicPr>
            <a:picLocks noChangeAspect="1"/>
          </p:cNvPicPr>
          <p:nvPr/>
        </p:nvPicPr>
        <p:blipFill>
          <a:blip r:embed="rId3" cstate="print"/>
          <a:stretch>
            <a:fillRect/>
          </a:stretch>
        </p:blipFill>
        <p:spPr>
          <a:xfrm>
            <a:off x="611560" y="1851670"/>
            <a:ext cx="2251044" cy="2139702"/>
          </a:xfrm>
          <a:prstGeom prst="rect">
            <a:avLst/>
          </a:prstGeom>
          <a:effectLst>
            <a:reflection blurRad="6350" stA="50000" endA="300" endPos="55000" dir="5400000" sy="-100000" algn="bl" rotWithShape="0"/>
          </a:effectLst>
        </p:spPr>
      </p:pic>
      <p:pic>
        <p:nvPicPr>
          <p:cNvPr id="5" name="图片 4" descr="rock_2.png"/>
          <p:cNvPicPr>
            <a:picLocks noChangeAspect="1"/>
          </p:cNvPicPr>
          <p:nvPr/>
        </p:nvPicPr>
        <p:blipFill>
          <a:blip r:embed="rId4" cstate="print"/>
          <a:stretch>
            <a:fillRect/>
          </a:stretch>
        </p:blipFill>
        <p:spPr>
          <a:xfrm>
            <a:off x="3275856" y="1851670"/>
            <a:ext cx="2251044" cy="2139702"/>
          </a:xfrm>
          <a:prstGeom prst="rect">
            <a:avLst/>
          </a:prstGeom>
          <a:effectLst>
            <a:reflection blurRad="6350" stA="50000" endA="300" endPos="55000" dir="5400000" sy="-100000" algn="bl" rotWithShape="0"/>
          </a:effectLst>
        </p:spPr>
      </p:pic>
      <p:pic>
        <p:nvPicPr>
          <p:cNvPr id="6" name="图片 5" descr="rock_comp.png"/>
          <p:cNvPicPr>
            <a:picLocks noChangeAspect="1"/>
          </p:cNvPicPr>
          <p:nvPr/>
        </p:nvPicPr>
        <p:blipFill>
          <a:blip r:embed="rId5" cstate="print"/>
          <a:stretch>
            <a:fillRect/>
          </a:stretch>
        </p:blipFill>
        <p:spPr>
          <a:xfrm>
            <a:off x="6156176" y="1851670"/>
            <a:ext cx="2251044" cy="2139702"/>
          </a:xfrm>
          <a:prstGeom prst="rect">
            <a:avLst/>
          </a:prstGeom>
          <a:effectLst>
            <a:reflection blurRad="6350" stA="50000" endA="300" endPos="55000" dir="5400000" sy="-100000" algn="bl" rotWithShape="0"/>
          </a:effectLst>
        </p:spPr>
      </p:pic>
      <p:sp>
        <p:nvSpPr>
          <p:cNvPr id="7" name="TextBox 6"/>
          <p:cNvSpPr txBox="1"/>
          <p:nvPr/>
        </p:nvSpPr>
        <p:spPr>
          <a:xfrm>
            <a:off x="2771800" y="2643758"/>
            <a:ext cx="648072" cy="769441"/>
          </a:xfrm>
          <a:prstGeom prst="rect">
            <a:avLst/>
          </a:prstGeom>
          <a:noFill/>
        </p:spPr>
        <p:txBody>
          <a:bodyPr wrap="square" rtlCol="0">
            <a:spAutoFit/>
          </a:bodyPr>
          <a:lstStyle/>
          <a:p>
            <a:pPr algn="ctr"/>
            <a:r>
              <a:rPr lang="en-US" altLang="zh-CN" sz="4400" dirty="0" smtClean="0">
                <a:solidFill>
                  <a:schemeClr val="bg1">
                    <a:lumMod val="75000"/>
                  </a:schemeClr>
                </a:solidFill>
                <a:effectLst>
                  <a:outerShdw blurRad="50800" dist="50800" dir="2700000" algn="tl" rotWithShape="0">
                    <a:prstClr val="black">
                      <a:alpha val="84000"/>
                    </a:prstClr>
                  </a:outerShdw>
                </a:effectLst>
                <a:latin typeface="+mn-lt"/>
                <a:ea typeface="+mn-ea"/>
              </a:rPr>
              <a:t>+</a:t>
            </a:r>
            <a:endParaRPr lang="zh-CN" altLang="en-US" sz="4400"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8" name="TextBox 7"/>
          <p:cNvSpPr txBox="1"/>
          <p:nvPr/>
        </p:nvSpPr>
        <p:spPr>
          <a:xfrm>
            <a:off x="5580112" y="2643758"/>
            <a:ext cx="648072" cy="769441"/>
          </a:xfrm>
          <a:prstGeom prst="rect">
            <a:avLst/>
          </a:prstGeom>
          <a:noFill/>
        </p:spPr>
        <p:txBody>
          <a:bodyPr wrap="square" rtlCol="0">
            <a:spAutoFit/>
          </a:bodyPr>
          <a:lstStyle/>
          <a:p>
            <a:pPr algn="ctr"/>
            <a:r>
              <a:rPr lang="en-US" altLang="zh-CN" sz="4400" dirty="0" smtClean="0">
                <a:solidFill>
                  <a:schemeClr val="bg1">
                    <a:lumMod val="75000"/>
                  </a:schemeClr>
                </a:solidFill>
                <a:effectLst>
                  <a:outerShdw blurRad="50800" dist="50800" dir="2700000" algn="tl" rotWithShape="0">
                    <a:prstClr val="black">
                      <a:alpha val="84000"/>
                    </a:prstClr>
                  </a:outerShdw>
                </a:effectLst>
                <a:latin typeface="+mn-lt"/>
                <a:ea typeface="+mn-ea"/>
              </a:rPr>
              <a:t>=</a:t>
            </a:r>
            <a:endParaRPr lang="zh-CN" altLang="en-US" sz="4400"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9" name="TextBox 8"/>
          <p:cNvSpPr txBox="1"/>
          <p:nvPr/>
        </p:nvSpPr>
        <p:spPr>
          <a:xfrm>
            <a:off x="539552" y="4083918"/>
            <a:ext cx="2160240" cy="400110"/>
          </a:xfrm>
          <a:prstGeom prst="rect">
            <a:avLst/>
          </a:prstGeom>
          <a:noFill/>
        </p:spPr>
        <p:txBody>
          <a:bodyPr wrap="square" rtlCol="0">
            <a:spAutoFit/>
          </a:bodyPr>
          <a:lstStyle/>
          <a:p>
            <a:pPr algn="ctr"/>
            <a:r>
              <a:rPr lang="en-US" altLang="zh-CN" sz="2000" i="1" dirty="0" smtClean="0">
                <a:solidFill>
                  <a:schemeClr val="bg1"/>
                </a:solidFill>
                <a:effectLst>
                  <a:outerShdw blurRad="50800" dist="50800" dir="2700000" algn="tl" rotWithShape="0">
                    <a:prstClr val="black">
                      <a:alpha val="84000"/>
                    </a:prstClr>
                  </a:outerShdw>
                </a:effectLst>
                <a:latin typeface="+mn-lt"/>
                <a:ea typeface="+mn-ea"/>
              </a:rPr>
              <a:t>VST #1</a:t>
            </a:r>
            <a:endParaRPr lang="zh-CN" altLang="en-US" sz="28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0" name="TextBox 9"/>
          <p:cNvSpPr txBox="1"/>
          <p:nvPr/>
        </p:nvSpPr>
        <p:spPr>
          <a:xfrm>
            <a:off x="3203848" y="4083918"/>
            <a:ext cx="2160240" cy="400110"/>
          </a:xfrm>
          <a:prstGeom prst="rect">
            <a:avLst/>
          </a:prstGeom>
          <a:noFill/>
        </p:spPr>
        <p:txBody>
          <a:bodyPr wrap="square" rtlCol="0">
            <a:spAutoFit/>
          </a:bodyPr>
          <a:lstStyle/>
          <a:p>
            <a:pPr algn="ctr"/>
            <a:r>
              <a:rPr lang="en-US" altLang="zh-CN" sz="2000" i="1" dirty="0" smtClean="0">
                <a:solidFill>
                  <a:schemeClr val="bg1"/>
                </a:solidFill>
                <a:effectLst>
                  <a:outerShdw blurRad="50800" dist="50800" dir="2700000" algn="tl" rotWithShape="0">
                    <a:prstClr val="black">
                      <a:alpha val="84000"/>
                    </a:prstClr>
                  </a:outerShdw>
                </a:effectLst>
              </a:rPr>
              <a:t>VST #2</a:t>
            </a:r>
            <a:endParaRPr lang="zh-CN" altLang="en-US" sz="2800" i="1" dirty="0" smtClean="0">
              <a:solidFill>
                <a:schemeClr val="bg1">
                  <a:lumMod val="75000"/>
                </a:schemeClr>
              </a:solidFill>
              <a:effectLst>
                <a:outerShdw blurRad="50800" dist="50800" dir="2700000" algn="tl" rotWithShape="0">
                  <a:prstClr val="black">
                    <a:alpha val="84000"/>
                  </a:prstClr>
                </a:outerShdw>
              </a:effectLst>
            </a:endParaRPr>
          </a:p>
        </p:txBody>
      </p:sp>
      <p:sp>
        <p:nvSpPr>
          <p:cNvPr id="11" name="TextBox 10"/>
          <p:cNvSpPr txBox="1"/>
          <p:nvPr/>
        </p:nvSpPr>
        <p:spPr>
          <a:xfrm>
            <a:off x="6084168" y="4083918"/>
            <a:ext cx="2160240" cy="400110"/>
          </a:xfrm>
          <a:prstGeom prst="rect">
            <a:avLst/>
          </a:prstGeom>
          <a:noFill/>
        </p:spPr>
        <p:txBody>
          <a:bodyPr wrap="square" rtlCol="0">
            <a:spAutoFit/>
          </a:bodyPr>
          <a:lstStyle/>
          <a:p>
            <a:pPr algn="ctr"/>
            <a:r>
              <a:rPr lang="en-US" altLang="zh-CN" sz="2000" i="1" dirty="0" smtClean="0">
                <a:solidFill>
                  <a:schemeClr val="bg1"/>
                </a:solidFill>
                <a:effectLst>
                  <a:outerShdw blurRad="50800" dist="50800" dir="2700000" algn="tl" rotWithShape="0">
                    <a:prstClr val="black">
                      <a:alpha val="84000"/>
                    </a:prstClr>
                  </a:outerShdw>
                </a:effectLst>
                <a:latin typeface="+mn-lt"/>
                <a:ea typeface="+mn-ea"/>
              </a:rPr>
              <a:t>Hybrid VST</a:t>
            </a:r>
            <a:endParaRPr lang="zh-CN" altLang="en-US" sz="28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Work\2009 SolidTexture\talk\images\screw.png"/>
          <p:cNvPicPr>
            <a:picLocks noChangeAspect="1" noChangeArrowheads="1"/>
          </p:cNvPicPr>
          <p:nvPr/>
        </p:nvPicPr>
        <p:blipFill>
          <a:blip r:embed="rId3" cstate="print"/>
          <a:srcRect/>
          <a:stretch>
            <a:fillRect/>
          </a:stretch>
        </p:blipFill>
        <p:spPr bwMode="auto">
          <a:xfrm>
            <a:off x="5796135" y="1199975"/>
            <a:ext cx="2894031" cy="3604024"/>
          </a:xfrm>
          <a:prstGeom prst="rect">
            <a:avLst/>
          </a:prstGeom>
          <a:noFill/>
        </p:spPr>
      </p:pic>
      <p:sp>
        <p:nvSpPr>
          <p:cNvPr id="8" name="矩形标注 7"/>
          <p:cNvSpPr/>
          <p:nvPr/>
        </p:nvSpPr>
        <p:spPr>
          <a:xfrm>
            <a:off x="395536" y="1707654"/>
            <a:ext cx="5760640" cy="2016224"/>
          </a:xfrm>
          <a:prstGeom prst="wedgeRectCallout">
            <a:avLst>
              <a:gd name="adj1" fmla="val 58683"/>
              <a:gd name="adj2" fmla="val 49559"/>
            </a:avLst>
          </a:prstGeom>
          <a:solidFill>
            <a:srgbClr val="000000">
              <a:alpha val="6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normAutofit/>
          </a:bodyPr>
          <a:lstStyle/>
          <a:p>
            <a:r>
              <a:rPr lang="en-US" altLang="zh-CN" dirty="0" smtClean="0"/>
              <a:t>Texture Composition</a:t>
            </a:r>
            <a:endParaRPr lang="zh-CN" altLang="en-US" dirty="0"/>
          </a:p>
        </p:txBody>
      </p:sp>
      <p:sp>
        <p:nvSpPr>
          <p:cNvPr id="3" name="内容占位符 2"/>
          <p:cNvSpPr>
            <a:spLocks noGrp="1"/>
          </p:cNvSpPr>
          <p:nvPr>
            <p:ph idx="1"/>
          </p:nvPr>
        </p:nvSpPr>
        <p:spPr>
          <a:xfrm>
            <a:off x="457200" y="987575"/>
            <a:ext cx="8229600" cy="864096"/>
          </a:xfrm>
        </p:spPr>
        <p:txBody>
          <a:bodyPr/>
          <a:lstStyle/>
          <a:p>
            <a:r>
              <a:rPr lang="en-US" altLang="zh-CN" dirty="0" smtClean="0"/>
              <a:t>Self-similar textures</a:t>
            </a:r>
            <a:endParaRPr lang="zh-CN" altLang="en-US" dirty="0"/>
          </a:p>
        </p:txBody>
      </p:sp>
      <p:pic>
        <p:nvPicPr>
          <p:cNvPr id="3077" name="Picture 5" descr="D:\Work\2009 SolidTexture\video\scene_rust\zoom_123.png"/>
          <p:cNvPicPr>
            <a:picLocks noChangeAspect="1" noChangeArrowheads="1"/>
          </p:cNvPicPr>
          <p:nvPr/>
        </p:nvPicPr>
        <p:blipFill>
          <a:blip r:embed="rId4" cstate="print"/>
          <a:srcRect/>
          <a:stretch>
            <a:fillRect/>
          </a:stretch>
        </p:blipFill>
        <p:spPr bwMode="auto">
          <a:xfrm>
            <a:off x="4283968" y="1851670"/>
            <a:ext cx="1728192" cy="1296144"/>
          </a:xfrm>
          <a:prstGeom prst="rect">
            <a:avLst/>
          </a:prstGeom>
          <a:noFill/>
        </p:spPr>
      </p:pic>
      <p:pic>
        <p:nvPicPr>
          <p:cNvPr id="3078" name="Picture 6" descr="D:\Work\2009 SolidTexture\video\scene_rust\zoom_1.png"/>
          <p:cNvPicPr>
            <a:picLocks noChangeAspect="1" noChangeArrowheads="1"/>
          </p:cNvPicPr>
          <p:nvPr/>
        </p:nvPicPr>
        <p:blipFill>
          <a:blip r:embed="rId5" cstate="print"/>
          <a:srcRect/>
          <a:stretch>
            <a:fillRect/>
          </a:stretch>
        </p:blipFill>
        <p:spPr bwMode="auto">
          <a:xfrm>
            <a:off x="539552" y="1851670"/>
            <a:ext cx="1728192" cy="1296144"/>
          </a:xfrm>
          <a:prstGeom prst="rect">
            <a:avLst/>
          </a:prstGeom>
          <a:noFill/>
        </p:spPr>
      </p:pic>
      <p:pic>
        <p:nvPicPr>
          <p:cNvPr id="3079" name="Picture 7" descr="D:\Work\2009 SolidTexture\video\scene_rust\zoom_12.png"/>
          <p:cNvPicPr>
            <a:picLocks noChangeAspect="1" noChangeArrowheads="1"/>
          </p:cNvPicPr>
          <p:nvPr/>
        </p:nvPicPr>
        <p:blipFill>
          <a:blip r:embed="rId6" cstate="print"/>
          <a:srcRect/>
          <a:stretch>
            <a:fillRect/>
          </a:stretch>
        </p:blipFill>
        <p:spPr bwMode="auto">
          <a:xfrm>
            <a:off x="2411760" y="1851670"/>
            <a:ext cx="1728192" cy="1296144"/>
          </a:xfrm>
          <a:prstGeom prst="rect">
            <a:avLst/>
          </a:prstGeom>
          <a:noFill/>
        </p:spPr>
      </p:pic>
      <p:sp>
        <p:nvSpPr>
          <p:cNvPr id="9" name="TextBox 8"/>
          <p:cNvSpPr txBox="1"/>
          <p:nvPr/>
        </p:nvSpPr>
        <p:spPr>
          <a:xfrm>
            <a:off x="467544" y="3147814"/>
            <a:ext cx="1872208" cy="461665"/>
          </a:xfrm>
          <a:prstGeom prst="rect">
            <a:avLst/>
          </a:prstGeom>
          <a:noFill/>
        </p:spPr>
        <p:txBody>
          <a:bodyPr wrap="square" rtlCol="0">
            <a:spAutoFit/>
          </a:bodyPr>
          <a:lstStyle/>
          <a:p>
            <a:pPr algn="ctr"/>
            <a:r>
              <a:rPr lang="en-US" altLang="zh-CN" sz="2400" i="1" dirty="0" smtClean="0">
                <a:solidFill>
                  <a:schemeClr val="bg1"/>
                </a:solidFill>
                <a:effectLst>
                  <a:outerShdw blurRad="50800" dist="50800" dir="2700000" algn="tl" rotWithShape="0">
                    <a:prstClr val="black">
                      <a:alpha val="84000"/>
                    </a:prstClr>
                  </a:outerShdw>
                </a:effectLst>
                <a:latin typeface="+mn-lt"/>
                <a:ea typeface="+mn-ea"/>
              </a:rPr>
              <a:t>1 scale</a:t>
            </a:r>
            <a:endParaRPr lang="zh-CN" altLang="en-US" sz="32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0" name="TextBox 9"/>
          <p:cNvSpPr txBox="1"/>
          <p:nvPr/>
        </p:nvSpPr>
        <p:spPr>
          <a:xfrm>
            <a:off x="2339752" y="3147814"/>
            <a:ext cx="1872208" cy="461665"/>
          </a:xfrm>
          <a:prstGeom prst="rect">
            <a:avLst/>
          </a:prstGeom>
          <a:noFill/>
        </p:spPr>
        <p:txBody>
          <a:bodyPr wrap="square" rtlCol="0">
            <a:spAutoFit/>
          </a:bodyPr>
          <a:lstStyle/>
          <a:p>
            <a:pPr algn="ctr"/>
            <a:r>
              <a:rPr lang="en-US" altLang="zh-CN" sz="2400" i="1" dirty="0" smtClean="0">
                <a:solidFill>
                  <a:schemeClr val="bg1"/>
                </a:solidFill>
                <a:effectLst>
                  <a:outerShdw blurRad="50800" dist="50800" dir="2700000" algn="tl" rotWithShape="0">
                    <a:prstClr val="black">
                      <a:alpha val="84000"/>
                    </a:prstClr>
                  </a:outerShdw>
                </a:effectLst>
                <a:latin typeface="+mn-lt"/>
                <a:ea typeface="+mn-ea"/>
              </a:rPr>
              <a:t>2 scales</a:t>
            </a:r>
            <a:endParaRPr lang="zh-CN" altLang="en-US" sz="32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1" name="TextBox 10"/>
          <p:cNvSpPr txBox="1"/>
          <p:nvPr/>
        </p:nvSpPr>
        <p:spPr>
          <a:xfrm>
            <a:off x="4139952" y="3147814"/>
            <a:ext cx="1872208" cy="461665"/>
          </a:xfrm>
          <a:prstGeom prst="rect">
            <a:avLst/>
          </a:prstGeom>
          <a:noFill/>
        </p:spPr>
        <p:txBody>
          <a:bodyPr wrap="square" rtlCol="0">
            <a:spAutoFit/>
          </a:bodyPr>
          <a:lstStyle/>
          <a:p>
            <a:pPr algn="ctr"/>
            <a:r>
              <a:rPr lang="en-US" altLang="zh-CN" sz="2400" i="1" dirty="0" smtClean="0">
                <a:solidFill>
                  <a:schemeClr val="bg1"/>
                </a:solidFill>
                <a:effectLst>
                  <a:outerShdw blurRad="50800" dist="50800" dir="2700000" algn="tl" rotWithShape="0">
                    <a:prstClr val="black">
                      <a:alpha val="84000"/>
                    </a:prstClr>
                  </a:outerShdw>
                </a:effectLst>
                <a:latin typeface="+mn-lt"/>
                <a:ea typeface="+mn-ea"/>
              </a:rPr>
              <a:t>3 scales</a:t>
            </a:r>
            <a:endParaRPr lang="zh-CN" altLang="en-US" sz="32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Statistics</a:t>
            </a:r>
            <a:endParaRPr lang="zh-CN" altLang="en-US" dirty="0"/>
          </a:p>
        </p:txBody>
      </p:sp>
      <p:sp>
        <p:nvSpPr>
          <p:cNvPr id="3" name="内容占位符 2"/>
          <p:cNvSpPr>
            <a:spLocks noGrp="1"/>
          </p:cNvSpPr>
          <p:nvPr>
            <p:ph idx="1"/>
          </p:nvPr>
        </p:nvSpPr>
        <p:spPr/>
        <p:txBody>
          <a:bodyPr/>
          <a:lstStyle/>
          <a:p>
            <a:r>
              <a:rPr lang="en-US" altLang="zh-CN" dirty="0" smtClean="0"/>
              <a:t>Performance: </a:t>
            </a:r>
            <a:r>
              <a:rPr lang="en-US" altLang="zh-CN" dirty="0" smtClean="0">
                <a:solidFill>
                  <a:schemeClr val="accent1">
                    <a:lumMod val="90000"/>
                  </a:schemeClr>
                </a:solidFill>
              </a:rPr>
              <a:t>90-700</a:t>
            </a:r>
            <a:r>
              <a:rPr lang="en-US" altLang="zh-CN" dirty="0" smtClean="0"/>
              <a:t> Fps</a:t>
            </a:r>
            <a:br>
              <a:rPr lang="en-US" altLang="zh-CN" dirty="0" smtClean="0"/>
            </a:br>
            <a:r>
              <a:rPr lang="en-US" altLang="zh-CN" sz="2400" dirty="0" err="1" smtClean="0">
                <a:solidFill>
                  <a:schemeClr val="bg1">
                    <a:lumMod val="75000"/>
                  </a:schemeClr>
                </a:solidFill>
              </a:rPr>
              <a:t>NVidia</a:t>
            </a:r>
            <a:r>
              <a:rPr lang="en-US" altLang="zh-CN" sz="2400" dirty="0" smtClean="0">
                <a:solidFill>
                  <a:schemeClr val="bg1">
                    <a:lumMod val="75000"/>
                  </a:schemeClr>
                </a:solidFill>
              </a:rPr>
              <a:t> </a:t>
            </a:r>
            <a:r>
              <a:rPr lang="en-US" altLang="zh-CN" sz="2400" dirty="0" err="1" smtClean="0">
                <a:solidFill>
                  <a:schemeClr val="bg1">
                    <a:lumMod val="75000"/>
                  </a:schemeClr>
                </a:solidFill>
              </a:rPr>
              <a:t>GeForce</a:t>
            </a:r>
            <a:r>
              <a:rPr lang="en-US" altLang="zh-CN" sz="2400" dirty="0" smtClean="0">
                <a:solidFill>
                  <a:schemeClr val="bg1">
                    <a:lumMod val="75000"/>
                  </a:schemeClr>
                </a:solidFill>
              </a:rPr>
              <a:t> 8800GTX, 800</a:t>
            </a:r>
            <a:r>
              <a:rPr lang="en-US" altLang="zh-CN" sz="2400" baseline="30000" dirty="0" smtClean="0">
                <a:solidFill>
                  <a:schemeClr val="bg1">
                    <a:lumMod val="75000"/>
                  </a:schemeClr>
                </a:solidFill>
              </a:rPr>
              <a:t>2</a:t>
            </a:r>
            <a:r>
              <a:rPr lang="en-US" altLang="zh-CN" sz="2400" dirty="0" smtClean="0">
                <a:solidFill>
                  <a:schemeClr val="bg1">
                    <a:lumMod val="75000"/>
                  </a:schemeClr>
                </a:solidFill>
              </a:rPr>
              <a:t> window</a:t>
            </a:r>
            <a:endParaRPr lang="en-US" altLang="zh-CN" dirty="0" smtClean="0">
              <a:solidFill>
                <a:schemeClr val="bg1">
                  <a:lumMod val="75000"/>
                </a:schemeClr>
              </a:solidFill>
            </a:endParaRPr>
          </a:p>
          <a:p>
            <a:r>
              <a:rPr lang="en-US" altLang="zh-CN" dirty="0" smtClean="0"/>
              <a:t>Storage: </a:t>
            </a:r>
            <a:r>
              <a:rPr lang="en-US" altLang="zh-CN" dirty="0" smtClean="0">
                <a:solidFill>
                  <a:schemeClr val="accent1">
                    <a:lumMod val="90000"/>
                  </a:schemeClr>
                </a:solidFill>
              </a:rPr>
              <a:t>17-26</a:t>
            </a:r>
            <a:r>
              <a:rPr lang="en-US" altLang="zh-CN" dirty="0" smtClean="0"/>
              <a:t>%</a:t>
            </a:r>
            <a:br>
              <a:rPr lang="en-US" altLang="zh-CN" dirty="0" smtClean="0"/>
            </a:br>
            <a:r>
              <a:rPr lang="en-US" altLang="zh-CN" sz="2400" dirty="0" smtClean="0">
                <a:solidFill>
                  <a:schemeClr val="bg1">
                    <a:lumMod val="75000"/>
                  </a:schemeClr>
                </a:solidFill>
              </a:rPr>
              <a:t>of the respective input bitmap solid texture</a:t>
            </a:r>
            <a:endParaRPr lang="zh-CN" altLang="en-US" dirty="0">
              <a:solidFill>
                <a:schemeClr val="bg1">
                  <a:lumMod val="75000"/>
                </a:schemeClr>
              </a:solidFill>
            </a:endParaRPr>
          </a:p>
        </p:txBody>
      </p:sp>
      <p:grpSp>
        <p:nvGrpSpPr>
          <p:cNvPr id="11" name="组合 10"/>
          <p:cNvGrpSpPr/>
          <p:nvPr/>
        </p:nvGrpSpPr>
        <p:grpSpPr>
          <a:xfrm>
            <a:off x="179512" y="2931790"/>
            <a:ext cx="16991149" cy="1829463"/>
            <a:chOff x="179512" y="2931790"/>
            <a:chExt cx="16991149" cy="1829463"/>
          </a:xfrm>
        </p:grpSpPr>
        <p:pic>
          <p:nvPicPr>
            <p:cNvPr id="6" name="图片 5" descr="bunny_small.png"/>
            <p:cNvPicPr>
              <a:picLocks noChangeAspect="1"/>
            </p:cNvPicPr>
            <p:nvPr/>
          </p:nvPicPr>
          <p:blipFill>
            <a:blip r:embed="rId3" cstate="print"/>
            <a:stretch>
              <a:fillRect/>
            </a:stretch>
          </p:blipFill>
          <p:spPr>
            <a:xfrm>
              <a:off x="14122636" y="2944525"/>
              <a:ext cx="1587432" cy="1816728"/>
            </a:xfrm>
            <a:prstGeom prst="rect">
              <a:avLst/>
            </a:prstGeom>
          </p:spPr>
        </p:pic>
        <p:pic>
          <p:nvPicPr>
            <p:cNvPr id="7" name="图片 6" descr="results_1.png"/>
            <p:cNvPicPr>
              <a:picLocks noChangeAspect="1"/>
            </p:cNvPicPr>
            <p:nvPr/>
          </p:nvPicPr>
          <p:blipFill>
            <a:blip r:embed="rId4" cstate="print"/>
            <a:stretch>
              <a:fillRect/>
            </a:stretch>
          </p:blipFill>
          <p:spPr>
            <a:xfrm>
              <a:off x="179512" y="3075806"/>
              <a:ext cx="6277851" cy="1584176"/>
            </a:xfrm>
            <a:prstGeom prst="rect">
              <a:avLst/>
            </a:prstGeom>
          </p:spPr>
        </p:pic>
        <p:pic>
          <p:nvPicPr>
            <p:cNvPr id="8" name="图片 7" descr="results_2.png"/>
            <p:cNvPicPr>
              <a:picLocks noChangeAspect="1"/>
            </p:cNvPicPr>
            <p:nvPr/>
          </p:nvPicPr>
          <p:blipFill>
            <a:blip r:embed="rId5" cstate="print"/>
            <a:stretch>
              <a:fillRect/>
            </a:stretch>
          </p:blipFill>
          <p:spPr>
            <a:xfrm>
              <a:off x="6588224" y="2931790"/>
              <a:ext cx="5745675" cy="1728192"/>
            </a:xfrm>
            <a:prstGeom prst="rect">
              <a:avLst/>
            </a:prstGeom>
          </p:spPr>
        </p:pic>
        <p:pic>
          <p:nvPicPr>
            <p:cNvPr id="9" name="图片 8" descr="screw.png"/>
            <p:cNvPicPr>
              <a:picLocks noChangeAspect="1"/>
            </p:cNvPicPr>
            <p:nvPr/>
          </p:nvPicPr>
          <p:blipFill>
            <a:blip r:embed="rId6" cstate="print"/>
            <a:stretch>
              <a:fillRect/>
            </a:stretch>
          </p:blipFill>
          <p:spPr>
            <a:xfrm>
              <a:off x="15840744" y="3075806"/>
              <a:ext cx="1329917" cy="1656184"/>
            </a:xfrm>
            <a:prstGeom prst="rect">
              <a:avLst/>
            </a:prstGeom>
          </p:spPr>
        </p:pic>
        <p:pic>
          <p:nvPicPr>
            <p:cNvPr id="10" name="图片 9" descr="zebra.png"/>
            <p:cNvPicPr>
              <a:picLocks noChangeAspect="1"/>
            </p:cNvPicPr>
            <p:nvPr/>
          </p:nvPicPr>
          <p:blipFill>
            <a:blip r:embed="rId7" cstate="print"/>
            <a:stretch>
              <a:fillRect/>
            </a:stretch>
          </p:blipFill>
          <p:spPr>
            <a:xfrm>
              <a:off x="12420872" y="2931790"/>
              <a:ext cx="1944216" cy="1644806"/>
            </a:xfrm>
            <a:prstGeom prst="rect">
              <a:avLst/>
            </a:prstGeom>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afterEffect">
                                  <p:stCondLst>
                                    <p:cond delay="0"/>
                                  </p:stCondLst>
                                  <p:childTnLst>
                                    <p:animMotion origin="layout" path="M 1.11111E-6 -2.3533E-6 L -0.95677 -2.3533E-6 " pathEditMode="relative" ptsTypes="AA">
                                      <p:cBhvr>
                                        <p:cTn id="6" dur="25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p:txBody>
          <a:bodyPr/>
          <a:lstStyle/>
          <a:p>
            <a:pPr eaLnBrk="1" hangingPunct="1"/>
            <a:r>
              <a:rPr lang="en-US" altLang="zh-CN" smtClean="0"/>
              <a:t>Bitmap Textures</a:t>
            </a:r>
            <a:endParaRPr lang="zh-CN" altLang="en-US" smtClean="0"/>
          </a:p>
        </p:txBody>
      </p:sp>
      <p:sp>
        <p:nvSpPr>
          <p:cNvPr id="4099" name="Rectangle 5"/>
          <p:cNvSpPr>
            <a:spLocks noGrp="1"/>
          </p:cNvSpPr>
          <p:nvPr>
            <p:ph idx="1"/>
          </p:nvPr>
        </p:nvSpPr>
        <p:spPr/>
        <p:txBody>
          <a:bodyPr/>
          <a:lstStyle/>
          <a:p>
            <a:pPr>
              <a:buBlip>
                <a:blip r:embed="rId3"/>
              </a:buBlip>
            </a:pPr>
            <a:r>
              <a:rPr lang="en-US" altLang="zh-CN" dirty="0" smtClean="0"/>
              <a:t>Efficient random access in rendering</a:t>
            </a:r>
          </a:p>
          <a:p>
            <a:pPr>
              <a:buBlip>
                <a:blip r:embed="rId4"/>
              </a:buBlip>
            </a:pPr>
            <a:r>
              <a:rPr lang="en-US" altLang="zh-CN" dirty="0" smtClean="0"/>
              <a:t>A choice between </a:t>
            </a:r>
            <a:r>
              <a:rPr lang="en-US" altLang="zh-CN" i="1" dirty="0" smtClean="0"/>
              <a:t>resolution</a:t>
            </a:r>
            <a:r>
              <a:rPr lang="en-US" altLang="zh-CN" dirty="0" smtClean="0"/>
              <a:t> and </a:t>
            </a:r>
            <a:r>
              <a:rPr lang="en-US" altLang="zh-CN" i="1" dirty="0" smtClean="0"/>
              <a:t>memory</a:t>
            </a:r>
          </a:p>
          <a:p>
            <a:endParaRPr lang="en-US" altLang="zh-CN" dirty="0" smtClean="0"/>
          </a:p>
        </p:txBody>
      </p:sp>
      <p:pic>
        <p:nvPicPr>
          <p:cNvPr id="7" name="图片 6" descr="jug_256.png"/>
          <p:cNvPicPr>
            <a:picLocks noChangeAspect="1"/>
          </p:cNvPicPr>
          <p:nvPr/>
        </p:nvPicPr>
        <p:blipFill>
          <a:blip r:embed="rId5" cstate="print"/>
          <a:stretch>
            <a:fillRect/>
          </a:stretch>
        </p:blipFill>
        <p:spPr>
          <a:xfrm>
            <a:off x="755576" y="2211710"/>
            <a:ext cx="1518206" cy="2232248"/>
          </a:xfrm>
          <a:prstGeom prst="rect">
            <a:avLst/>
          </a:prstGeom>
        </p:spPr>
      </p:pic>
      <p:pic>
        <p:nvPicPr>
          <p:cNvPr id="8" name="图片 7" descr="jug_1024.png"/>
          <p:cNvPicPr>
            <a:picLocks noChangeAspect="1"/>
          </p:cNvPicPr>
          <p:nvPr/>
        </p:nvPicPr>
        <p:blipFill>
          <a:blip r:embed="rId6" cstate="print"/>
          <a:stretch>
            <a:fillRect/>
          </a:stretch>
        </p:blipFill>
        <p:spPr>
          <a:xfrm>
            <a:off x="4788024" y="2211710"/>
            <a:ext cx="1518206" cy="2232248"/>
          </a:xfrm>
          <a:prstGeom prst="rect">
            <a:avLst/>
          </a:prstGeom>
        </p:spPr>
      </p:pic>
      <p:pic>
        <p:nvPicPr>
          <p:cNvPr id="10" name="图片 9" descr="jug_zoom_256.jpg"/>
          <p:cNvPicPr>
            <a:picLocks noChangeAspect="1"/>
          </p:cNvPicPr>
          <p:nvPr/>
        </p:nvPicPr>
        <p:blipFill>
          <a:blip r:embed="rId7" cstate="print"/>
          <a:stretch>
            <a:fillRect/>
          </a:stretch>
        </p:blipFill>
        <p:spPr>
          <a:xfrm>
            <a:off x="2483768" y="2283718"/>
            <a:ext cx="1584176" cy="1584176"/>
          </a:xfrm>
          <a:prstGeom prst="rect">
            <a:avLst/>
          </a:prstGeom>
          <a:effectLst>
            <a:outerShdw blurRad="50800" dist="38100" dir="2700000" algn="tl" rotWithShape="0">
              <a:prstClr val="black">
                <a:alpha val="40000"/>
              </a:prstClr>
            </a:outerShdw>
          </a:effectLst>
        </p:spPr>
      </p:pic>
      <p:pic>
        <p:nvPicPr>
          <p:cNvPr id="11" name="图片 10" descr="jug_zoom_1024.jpg"/>
          <p:cNvPicPr>
            <a:picLocks noChangeAspect="1"/>
          </p:cNvPicPr>
          <p:nvPr/>
        </p:nvPicPr>
        <p:blipFill>
          <a:blip r:embed="rId8" cstate="print"/>
          <a:stretch>
            <a:fillRect/>
          </a:stretch>
        </p:blipFill>
        <p:spPr>
          <a:xfrm>
            <a:off x="6516216" y="2283718"/>
            <a:ext cx="1584176" cy="1584176"/>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2339752" y="3939902"/>
            <a:ext cx="2160240" cy="646331"/>
          </a:xfrm>
          <a:prstGeom prst="rect">
            <a:avLst/>
          </a:prstGeom>
          <a:noFill/>
        </p:spPr>
        <p:txBody>
          <a:bodyPr wrap="square" rtlCol="0">
            <a:spAutoFit/>
          </a:bodyPr>
          <a:lstStyle/>
          <a:p>
            <a:r>
              <a:rPr lang="en-US" altLang="zh-CN" i="1" dirty="0" smtClean="0">
                <a:solidFill>
                  <a:schemeClr val="bg1">
                    <a:lumMod val="50000"/>
                  </a:schemeClr>
                </a:solidFill>
                <a:effectLst>
                  <a:outerShdw blurRad="50800" dist="50800" dir="2700000" algn="tl" rotWithShape="0">
                    <a:prstClr val="black">
                      <a:alpha val="84000"/>
                    </a:prstClr>
                  </a:outerShdw>
                </a:effectLst>
                <a:latin typeface="+mn-lt"/>
                <a:ea typeface="+mn-ea"/>
              </a:rPr>
              <a:t>Resolution:     </a:t>
            </a:r>
            <a:r>
              <a:rPr lang="en-US" altLang="zh-CN" i="1" dirty="0" smtClean="0">
                <a:solidFill>
                  <a:srgbClr val="E0E0E0"/>
                </a:solidFill>
                <a:effectLst>
                  <a:outerShdw blurRad="50800" dist="50800" dir="2700000" algn="tl" rotWithShape="0">
                    <a:prstClr val="black">
                      <a:alpha val="84000"/>
                    </a:prstClr>
                  </a:outerShdw>
                </a:effectLst>
                <a:latin typeface="+mn-lt"/>
                <a:ea typeface="+mn-ea"/>
              </a:rPr>
              <a:t>256</a:t>
            </a:r>
            <a:r>
              <a:rPr lang="en-US" altLang="zh-CN" i="1" baseline="30000" dirty="0" smtClean="0">
                <a:solidFill>
                  <a:srgbClr val="E0E0E0"/>
                </a:solidFill>
                <a:effectLst>
                  <a:outerShdw blurRad="50800" dist="50800" dir="2700000" algn="tl" rotWithShape="0">
                    <a:prstClr val="black">
                      <a:alpha val="84000"/>
                    </a:prstClr>
                  </a:outerShdw>
                </a:effectLst>
                <a:latin typeface="+mn-lt"/>
                <a:ea typeface="+mn-ea"/>
              </a:rPr>
              <a:t>2 </a:t>
            </a:r>
            <a:r>
              <a:rPr lang="en-US" altLang="zh-CN" i="1" dirty="0" smtClean="0">
                <a:solidFill>
                  <a:srgbClr val="E0E0E0"/>
                </a:solidFill>
                <a:effectLst>
                  <a:outerShdw blurRad="50800" dist="50800" dir="2700000" algn="tl" rotWithShape="0">
                    <a:prstClr val="black">
                      <a:alpha val="84000"/>
                    </a:prstClr>
                  </a:outerShdw>
                </a:effectLst>
                <a:latin typeface="+mn-lt"/>
                <a:ea typeface="+mn-ea"/>
              </a:rPr>
              <a:t> </a:t>
            </a:r>
          </a:p>
          <a:p>
            <a:r>
              <a:rPr lang="en-US" altLang="zh-CN" i="1" dirty="0" smtClean="0">
                <a:solidFill>
                  <a:schemeClr val="bg1">
                    <a:lumMod val="50000"/>
                  </a:schemeClr>
                </a:solidFill>
                <a:effectLst>
                  <a:outerShdw blurRad="50800" dist="50800" dir="2700000" algn="tl" rotWithShape="0">
                    <a:prstClr val="black">
                      <a:alpha val="84000"/>
                    </a:prstClr>
                  </a:outerShdw>
                </a:effectLst>
                <a:latin typeface="+mn-lt"/>
                <a:ea typeface="+mn-ea"/>
              </a:rPr>
              <a:t>Memory:</a:t>
            </a:r>
            <a:r>
              <a:rPr lang="en-US" altLang="zh-CN" i="1" dirty="0" smtClean="0">
                <a:solidFill>
                  <a:srgbClr val="E0E0E0"/>
                </a:solidFill>
                <a:effectLst>
                  <a:outerShdw blurRad="50800" dist="50800" dir="2700000" algn="tl" rotWithShape="0">
                    <a:prstClr val="black">
                      <a:alpha val="84000"/>
                    </a:prstClr>
                  </a:outerShdw>
                </a:effectLst>
                <a:latin typeface="+mn-lt"/>
                <a:ea typeface="+mn-ea"/>
              </a:rPr>
              <a:t>    0.2 MB</a:t>
            </a:r>
            <a:endParaRPr lang="zh-CN" altLang="en-US" sz="16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15" name="矩形 14"/>
          <p:cNvSpPr/>
          <p:nvPr/>
        </p:nvSpPr>
        <p:spPr>
          <a:xfrm>
            <a:off x="971600" y="3291830"/>
            <a:ext cx="360040" cy="36004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004048" y="3291830"/>
            <a:ext cx="360040" cy="36004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6372200" y="3939902"/>
            <a:ext cx="2160240" cy="646331"/>
          </a:xfrm>
          <a:prstGeom prst="rect">
            <a:avLst/>
          </a:prstGeom>
          <a:noFill/>
        </p:spPr>
        <p:txBody>
          <a:bodyPr wrap="square" rtlCol="0">
            <a:spAutoFit/>
          </a:bodyPr>
          <a:lstStyle/>
          <a:p>
            <a:r>
              <a:rPr lang="en-US" altLang="zh-CN" i="1" dirty="0" smtClean="0">
                <a:solidFill>
                  <a:schemeClr val="bg1">
                    <a:lumMod val="50000"/>
                  </a:schemeClr>
                </a:solidFill>
                <a:effectLst>
                  <a:outerShdw blurRad="50800" dist="50800" dir="2700000" algn="tl" rotWithShape="0">
                    <a:prstClr val="black">
                      <a:alpha val="84000"/>
                    </a:prstClr>
                  </a:outerShdw>
                </a:effectLst>
                <a:latin typeface="+mn-lt"/>
                <a:ea typeface="+mn-ea"/>
              </a:rPr>
              <a:t>Resolution:   </a:t>
            </a:r>
            <a:r>
              <a:rPr lang="en-US" altLang="zh-CN" i="1" dirty="0" smtClean="0">
                <a:solidFill>
                  <a:srgbClr val="E0E0E0"/>
                </a:solidFill>
                <a:effectLst>
                  <a:outerShdw blurRad="50800" dist="50800" dir="2700000" algn="tl" rotWithShape="0">
                    <a:prstClr val="black">
                      <a:alpha val="84000"/>
                    </a:prstClr>
                  </a:outerShdw>
                </a:effectLst>
                <a:latin typeface="+mn-lt"/>
                <a:ea typeface="+mn-ea"/>
              </a:rPr>
              <a:t>1024</a:t>
            </a:r>
            <a:r>
              <a:rPr lang="en-US" altLang="zh-CN" i="1" baseline="30000" dirty="0" smtClean="0">
                <a:solidFill>
                  <a:srgbClr val="E0E0E0"/>
                </a:solidFill>
                <a:effectLst>
                  <a:outerShdw blurRad="50800" dist="50800" dir="2700000" algn="tl" rotWithShape="0">
                    <a:prstClr val="black">
                      <a:alpha val="84000"/>
                    </a:prstClr>
                  </a:outerShdw>
                </a:effectLst>
                <a:latin typeface="+mn-lt"/>
                <a:ea typeface="+mn-ea"/>
              </a:rPr>
              <a:t>2 </a:t>
            </a:r>
            <a:r>
              <a:rPr lang="en-US" altLang="zh-CN" i="1" dirty="0" smtClean="0">
                <a:solidFill>
                  <a:srgbClr val="E0E0E0"/>
                </a:solidFill>
                <a:effectLst>
                  <a:outerShdw blurRad="50800" dist="50800" dir="2700000" algn="tl" rotWithShape="0">
                    <a:prstClr val="black">
                      <a:alpha val="84000"/>
                    </a:prstClr>
                  </a:outerShdw>
                </a:effectLst>
                <a:latin typeface="+mn-lt"/>
                <a:ea typeface="+mn-ea"/>
              </a:rPr>
              <a:t> </a:t>
            </a:r>
          </a:p>
          <a:p>
            <a:r>
              <a:rPr lang="en-US" altLang="zh-CN" i="1" dirty="0" smtClean="0">
                <a:solidFill>
                  <a:schemeClr val="bg1">
                    <a:lumMod val="50000"/>
                  </a:schemeClr>
                </a:solidFill>
                <a:effectLst>
                  <a:outerShdw blurRad="50800" dist="50800" dir="2700000" algn="tl" rotWithShape="0">
                    <a:prstClr val="black">
                      <a:alpha val="84000"/>
                    </a:prstClr>
                  </a:outerShdw>
                </a:effectLst>
                <a:latin typeface="+mn-lt"/>
                <a:ea typeface="+mn-ea"/>
              </a:rPr>
              <a:t>Memory:</a:t>
            </a:r>
            <a:r>
              <a:rPr lang="en-US" altLang="zh-CN" i="1" dirty="0" smtClean="0">
                <a:solidFill>
                  <a:srgbClr val="E0E0E0"/>
                </a:solidFill>
                <a:effectLst>
                  <a:outerShdw blurRad="50800" dist="50800" dir="2700000" algn="tl" rotWithShape="0">
                    <a:prstClr val="black">
                      <a:alpha val="84000"/>
                    </a:prstClr>
                  </a:outerShdw>
                </a:effectLst>
                <a:latin typeface="+mn-lt"/>
                <a:ea typeface="+mn-ea"/>
              </a:rPr>
              <a:t>    3.0 MB</a:t>
            </a:r>
            <a:endParaRPr lang="zh-CN" altLang="en-US" sz="1600"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nodeType="after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2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p:cNvSpPr>
          <p:nvPr>
            <p:ph type="title"/>
          </p:nvPr>
        </p:nvSpPr>
        <p:spPr/>
        <p:txBody>
          <a:bodyPr/>
          <a:lstStyle/>
          <a:p>
            <a:r>
              <a:rPr lang="en-US" altLang="zh-CN" dirty="0" smtClean="0"/>
              <a:t>Discussion</a:t>
            </a:r>
            <a:endParaRPr lang="en-US" altLang="zh-CN" dirty="0"/>
          </a:p>
        </p:txBody>
      </p:sp>
      <p:sp>
        <p:nvSpPr>
          <p:cNvPr id="4" name="文本占位符 3"/>
          <p:cNvSpPr>
            <a:spLocks noGrp="1"/>
          </p:cNvSpPr>
          <p:nvPr>
            <p:ph type="body" idx="1"/>
          </p:nvPr>
        </p:nvSpPr>
        <p:spPr/>
        <p:txBody>
          <a:bodyPr/>
          <a:lstStyle/>
          <a:p>
            <a:endParaRPr lang="zh-CN" altLang="en-US"/>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Region Label Pairs</a:t>
            </a:r>
            <a:endParaRPr lang="zh-CN" altLang="en-US" dirty="0"/>
          </a:p>
        </p:txBody>
      </p:sp>
      <p:sp>
        <p:nvSpPr>
          <p:cNvPr id="5" name="内容占位符 4"/>
          <p:cNvSpPr>
            <a:spLocks noGrp="1"/>
          </p:cNvSpPr>
          <p:nvPr>
            <p:ph idx="1"/>
          </p:nvPr>
        </p:nvSpPr>
        <p:spPr/>
        <p:txBody>
          <a:bodyPr/>
          <a:lstStyle/>
          <a:p>
            <a:r>
              <a:rPr lang="en-US" altLang="zh-CN" dirty="0" smtClean="0"/>
              <a:t>Store two region labels at every </a:t>
            </a:r>
            <a:r>
              <a:rPr lang="en-US" altLang="zh-CN" dirty="0" err="1" smtClean="0"/>
              <a:t>voxel</a:t>
            </a:r>
            <a:endParaRPr lang="en-US" altLang="zh-CN" dirty="0" smtClean="0"/>
          </a:p>
          <a:p>
            <a:r>
              <a:rPr lang="en-US" altLang="zh-CN" dirty="0" smtClean="0"/>
              <a:t>Octree compression </a:t>
            </a:r>
            <a:r>
              <a:rPr lang="en-US" altLang="zh-CN" sz="1600" dirty="0" smtClean="0">
                <a:solidFill>
                  <a:schemeClr val="accent1"/>
                </a:solidFill>
                <a:latin typeface="Calibri" pitchFamily="34" charset="0"/>
                <a:ea typeface="宋体" charset="-122"/>
              </a:rPr>
              <a:t>[Lefebvre et al. 05]</a:t>
            </a:r>
          </a:p>
          <a:p>
            <a:pPr lvl="1"/>
            <a:r>
              <a:rPr lang="en-US" altLang="zh-CN" i="1" dirty="0" smtClean="0"/>
              <a:t>Save 70% - 99.998% storage</a:t>
            </a:r>
          </a:p>
          <a:p>
            <a:r>
              <a:rPr lang="en-US" altLang="zh-CN" dirty="0" smtClean="0"/>
              <a:t>Useful in rendering</a:t>
            </a:r>
            <a:endParaRPr lang="zh-CN" altLang="en-US" dirty="0"/>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899592" y="1779662"/>
            <a:ext cx="2592288" cy="259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899592" y="2715766"/>
            <a:ext cx="2592288" cy="165618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04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04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3043"/>
                </a:moveTo>
                <a:lnTo>
                  <a:pt x="10000" y="0"/>
                </a:lnTo>
                <a:lnTo>
                  <a:pt x="10000" y="10000"/>
                </a:lnTo>
                <a:lnTo>
                  <a:pt x="0" y="10000"/>
                </a:lnTo>
                <a:lnTo>
                  <a:pt x="0" y="304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26" name="Rectangle 2"/>
          <p:cNvSpPr>
            <a:spLocks noGrp="1"/>
          </p:cNvSpPr>
          <p:nvPr>
            <p:ph type="title"/>
          </p:nvPr>
        </p:nvSpPr>
        <p:spPr/>
        <p:txBody>
          <a:bodyPr/>
          <a:lstStyle/>
          <a:p>
            <a:r>
              <a:rPr lang="en-US" altLang="zh-CN" dirty="0" smtClean="0"/>
              <a:t>Anti-aliasing</a:t>
            </a:r>
          </a:p>
        </p:txBody>
      </p:sp>
      <p:sp>
        <p:nvSpPr>
          <p:cNvPr id="26627" name="Rectangle 3"/>
          <p:cNvSpPr>
            <a:spLocks noGrp="1"/>
          </p:cNvSpPr>
          <p:nvPr>
            <p:ph idx="1"/>
          </p:nvPr>
        </p:nvSpPr>
        <p:spPr>
          <a:xfrm>
            <a:off x="457200" y="987575"/>
            <a:ext cx="8229600" cy="648072"/>
          </a:xfrm>
        </p:spPr>
        <p:txBody>
          <a:bodyPr/>
          <a:lstStyle/>
          <a:p>
            <a:r>
              <a:rPr lang="en-US" altLang="zh-CN" dirty="0" smtClean="0"/>
              <a:t>Utilize SDF and region label pairs</a:t>
            </a:r>
          </a:p>
          <a:p>
            <a:pPr lvl="1"/>
            <a:endParaRPr lang="en-US" altLang="zh-CN" dirty="0" smtClean="0"/>
          </a:p>
        </p:txBody>
      </p:sp>
      <p:sp>
        <p:nvSpPr>
          <p:cNvPr id="21" name="Rectangle 3"/>
          <p:cNvSpPr txBox="1">
            <a:spLocks/>
          </p:cNvSpPr>
          <p:nvPr/>
        </p:nvSpPr>
        <p:spPr>
          <a:xfrm>
            <a:off x="3851920" y="3651870"/>
            <a:ext cx="4536504" cy="1008112"/>
          </a:xfrm>
          <a:prstGeom prst="rect">
            <a:avLst/>
          </a:prstGeom>
        </p:spPr>
        <p:txBody>
          <a:bodyPr vert="horz" lIns="91440" tIns="45720" rIns="91440" bIns="45720" rtlCol="0">
            <a:normAutofit/>
          </a:bodyPr>
          <a:lstStyle/>
          <a:p>
            <a:pPr marL="342900" indent="-342900" fontAlgn="auto">
              <a:spcBef>
                <a:spcPct val="20000"/>
              </a:spcBef>
              <a:spcAft>
                <a:spcPts val="0"/>
              </a:spcAft>
              <a:buClr>
                <a:srgbClr val="F6F0C6"/>
              </a:buClr>
              <a:buSzPct val="110000"/>
              <a:buBlip>
                <a:blip r:embed="rId3"/>
              </a:buBlip>
            </a:pPr>
            <a:r>
              <a:rPr lang="en-US" altLang="zh-CN" sz="2400" dirty="0" smtClean="0">
                <a:solidFill>
                  <a:srgbClr val="FFFFFF"/>
                </a:solidFill>
                <a:effectLst>
                  <a:outerShdw blurRad="50800" dist="50800" dir="2700000" algn="tl" rotWithShape="0">
                    <a:prstClr val="black">
                      <a:alpha val="84000"/>
                    </a:prstClr>
                  </a:outerShdw>
                </a:effectLst>
              </a:rPr>
              <a:t>High quality anti-aliasing</a:t>
            </a:r>
            <a:endParaRPr kumimoji="0" lang="en-US" altLang="zh-CN" sz="2400" b="0" u="none" strike="noStrike" kern="1200" cap="none" spc="0" normalizeH="0" baseline="0" noProof="0" dirty="0" smtClean="0">
              <a:ln>
                <a:noFill/>
              </a:ln>
              <a:solidFill>
                <a:srgbClr val="FFFFFF"/>
              </a:solidFill>
              <a:effectLst>
                <a:outerShdw blurRad="50800" dist="50800" dir="2700000" algn="tl" rotWithShape="0">
                  <a:prstClr val="black">
                    <a:alpha val="84000"/>
                  </a:prstClr>
                </a:outerShdw>
              </a:effectLst>
              <a:uLnTx/>
              <a:uFillTx/>
              <a:latin typeface="+mn-lt"/>
              <a:ea typeface="+mn-ea"/>
              <a:cs typeface="+mn-cs"/>
            </a:endParaRPr>
          </a:p>
          <a:p>
            <a:pPr marL="342900" indent="-342900" fontAlgn="auto">
              <a:spcBef>
                <a:spcPct val="20000"/>
              </a:spcBef>
              <a:spcAft>
                <a:spcPts val="0"/>
              </a:spcAft>
              <a:buClr>
                <a:srgbClr val="F6F0C6"/>
              </a:buClr>
              <a:buSzPct val="110000"/>
              <a:buBlip>
                <a:blip r:embed="rId3"/>
              </a:buBlip>
            </a:pPr>
            <a:r>
              <a:rPr kumimoji="0" lang="en-US" altLang="zh-CN" sz="2400" b="0" u="none" strike="noStrike" kern="1200" cap="none" spc="0" normalizeH="0" baseline="0" noProof="0" dirty="0" smtClean="0">
                <a:ln>
                  <a:noFill/>
                </a:ln>
                <a:solidFill>
                  <a:srgbClr val="FFFFFF"/>
                </a:solidFill>
                <a:effectLst>
                  <a:outerShdw blurRad="50800" dist="50800" dir="2700000" algn="tl" rotWithShape="0">
                    <a:prstClr val="black">
                      <a:alpha val="84000"/>
                    </a:prstClr>
                  </a:outerShdw>
                </a:effectLst>
                <a:uLnTx/>
                <a:uFillTx/>
                <a:latin typeface="+mn-lt"/>
                <a:ea typeface="+mn-ea"/>
                <a:cs typeface="+mn-cs"/>
              </a:rPr>
              <a:t>Little performance overhead</a:t>
            </a:r>
            <a:endParaRPr kumimoji="0" lang="en-US" altLang="zh-CN" sz="2400" b="0" i="1" u="none" strike="noStrike" kern="1200" cap="none" spc="0" normalizeH="0" baseline="0" noProof="0" dirty="0" smtClean="0">
              <a:ln>
                <a:noFill/>
              </a:ln>
              <a:solidFill>
                <a:srgbClr val="FFFFFF"/>
              </a:solidFill>
              <a:effectLst>
                <a:outerShdw blurRad="50800" dist="50800" dir="2700000" algn="tl" rotWithShape="0">
                  <a:prstClr val="black">
                    <a:alpha val="84000"/>
                  </a:prstClr>
                </a:outerShdw>
              </a:effectLst>
              <a:uLnTx/>
              <a:uFillTx/>
              <a:latin typeface="+mn-lt"/>
              <a:ea typeface="+mn-ea"/>
              <a:cs typeface="+mn-cs"/>
            </a:endParaRPr>
          </a:p>
        </p:txBody>
      </p:sp>
      <p:sp>
        <p:nvSpPr>
          <p:cNvPr id="40" name="平行四边形 39"/>
          <p:cNvSpPr/>
          <p:nvPr/>
        </p:nvSpPr>
        <p:spPr>
          <a:xfrm rot="16200000" flipH="1">
            <a:off x="1385646" y="1725656"/>
            <a:ext cx="1620180" cy="2592288"/>
          </a:xfrm>
          <a:prstGeom prst="parallelogram">
            <a:avLst>
              <a:gd name="adj" fmla="val 30879"/>
            </a:avLst>
          </a:prstGeom>
          <a:gradFill>
            <a:gsLst>
              <a:gs pos="23000">
                <a:srgbClr val="0070C0"/>
              </a:gs>
              <a:gs pos="77000">
                <a:srgbClr val="C00000"/>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1187624" y="2067694"/>
            <a:ext cx="2016224" cy="2016224"/>
            <a:chOff x="1187624" y="2067694"/>
            <a:chExt cx="2016224" cy="2016224"/>
          </a:xfrm>
        </p:grpSpPr>
        <p:sp>
          <p:nvSpPr>
            <p:cNvPr id="22" name="椭圆 21"/>
            <p:cNvSpPr/>
            <p:nvPr/>
          </p:nvSpPr>
          <p:spPr>
            <a:xfrm>
              <a:off x="1187624" y="2067694"/>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835696" y="2067694"/>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483768" y="2067694"/>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131840" y="2067694"/>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187624" y="2715766"/>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835696" y="2715766"/>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2483768" y="2715766"/>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3131840" y="2715766"/>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187624" y="3363838"/>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835696" y="3363838"/>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2483768" y="3363838"/>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3131840" y="3363838"/>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187624" y="4011910"/>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835696" y="4011910"/>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2483768" y="4011910"/>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131840" y="4011910"/>
              <a:ext cx="72008" cy="72008"/>
            </a:xfrm>
            <a:prstGeom prst="ellipse">
              <a:avLst/>
            </a:prstGeom>
            <a:solidFill>
              <a:srgbClr val="FFFF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899592" y="1779662"/>
            <a:ext cx="2592288" cy="2592288"/>
            <a:chOff x="899592" y="1779662"/>
            <a:chExt cx="2592288" cy="2592288"/>
          </a:xfrm>
        </p:grpSpPr>
        <p:sp>
          <p:nvSpPr>
            <p:cNvPr id="4" name="矩形 3"/>
            <p:cNvSpPr/>
            <p:nvPr/>
          </p:nvSpPr>
          <p:spPr>
            <a:xfrm>
              <a:off x="899592" y="1779662"/>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547664" y="1779662"/>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95736" y="1779662"/>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843808" y="1779662"/>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99592" y="2427734"/>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547664" y="2427734"/>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95736" y="2427734"/>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843808" y="2427734"/>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99592" y="3075806"/>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547664" y="3075806"/>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195736" y="3075806"/>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843808" y="3075806"/>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99592" y="3723878"/>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547664" y="3723878"/>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195736" y="3723878"/>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843808" y="3723878"/>
              <a:ext cx="648072" cy="648072"/>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4283968" y="1779662"/>
            <a:ext cx="1296144" cy="1296144"/>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4283968"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4608004"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4932040"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5256076"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4283968" y="2103698"/>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4608004" y="2103698"/>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4932040" y="2103698"/>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5256076" y="2103698"/>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4283968" y="2427734"/>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4608004" y="2427734"/>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4932040" y="2427734"/>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5256076" y="2427734"/>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4283968"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4608004"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4932040"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5256076"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6300192" y="1779662"/>
            <a:ext cx="1296144" cy="1296144"/>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6300192"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6624228"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6948264"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7272300" y="1779662"/>
            <a:ext cx="324036" cy="324036"/>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6300192" y="2103698"/>
            <a:ext cx="324036" cy="324036"/>
          </a:xfrm>
          <a:prstGeom prst="rect">
            <a:avLst/>
          </a:prstGeom>
          <a:solidFill>
            <a:srgbClr val="1763A9"/>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6624228" y="2103698"/>
            <a:ext cx="324036" cy="324036"/>
          </a:xfrm>
          <a:prstGeom prst="rect">
            <a:avLst/>
          </a:prstGeom>
          <a:solidFill>
            <a:srgbClr val="2A5896"/>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6948264" y="2103698"/>
            <a:ext cx="324036" cy="324036"/>
          </a:xfrm>
          <a:prstGeom prst="rect">
            <a:avLst/>
          </a:prstGeom>
          <a:solidFill>
            <a:srgbClr val="3E4C82"/>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7272300" y="2103698"/>
            <a:ext cx="324036" cy="324036"/>
          </a:xfrm>
          <a:prstGeom prst="rect">
            <a:avLst/>
          </a:prstGeom>
          <a:solidFill>
            <a:srgbClr val="53406D"/>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6300192" y="2427734"/>
            <a:ext cx="324036" cy="324036"/>
          </a:xfrm>
          <a:prstGeom prst="rect">
            <a:avLst/>
          </a:prstGeom>
          <a:solidFill>
            <a:srgbClr val="83243D"/>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6624228" y="2427734"/>
            <a:ext cx="324036" cy="324036"/>
          </a:xfrm>
          <a:prstGeom prst="rect">
            <a:avLst/>
          </a:prstGeom>
          <a:solidFill>
            <a:srgbClr val="971829"/>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6948264" y="2427734"/>
            <a:ext cx="324036" cy="324036"/>
          </a:xfrm>
          <a:prstGeom prst="rect">
            <a:avLst/>
          </a:prstGeom>
          <a:solidFill>
            <a:srgbClr val="AB0C15"/>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7272300" y="2427734"/>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a:off x="6300192"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6624228"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6948264"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p:nvPr/>
        </p:nvSpPr>
        <p:spPr>
          <a:xfrm>
            <a:off x="7272300" y="2751770"/>
            <a:ext cx="324036" cy="324036"/>
          </a:xfrm>
          <a:prstGeom prst="rect">
            <a:avLst/>
          </a:prstGeom>
          <a:solidFill>
            <a:srgbClr val="C00000"/>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114"/>
          <p:cNvSpPr txBox="1"/>
          <p:nvPr/>
        </p:nvSpPr>
        <p:spPr>
          <a:xfrm>
            <a:off x="3779912" y="3075806"/>
            <a:ext cx="2304256"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Without anti-aliasing</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16" name="TextBox 115"/>
          <p:cNvSpPr txBox="1"/>
          <p:nvPr/>
        </p:nvSpPr>
        <p:spPr>
          <a:xfrm>
            <a:off x="5976156" y="3075806"/>
            <a:ext cx="1944216"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With anti-aliasing</a:t>
            </a:r>
            <a:endParaRPr lang="zh-CN" altLang="en-US"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cxnSp>
        <p:nvCxnSpPr>
          <p:cNvPr id="118" name="直接连接符 117"/>
          <p:cNvCxnSpPr/>
          <p:nvPr/>
        </p:nvCxnSpPr>
        <p:spPr>
          <a:xfrm flipV="1">
            <a:off x="899592" y="2715766"/>
            <a:ext cx="2592288" cy="50405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V="1">
            <a:off x="899592" y="2211710"/>
            <a:ext cx="2592288" cy="504056"/>
          </a:xfrm>
          <a:prstGeom prst="line">
            <a:avLst/>
          </a:prstGeom>
          <a:ln w="1905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899592" y="3219822"/>
            <a:ext cx="2592288" cy="504056"/>
          </a:xfrm>
          <a:prstGeom prst="line">
            <a:avLst/>
          </a:prstGeom>
          <a:ln w="19050">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051720" y="2499742"/>
            <a:ext cx="432048" cy="400110"/>
          </a:xfrm>
          <a:prstGeom prst="rect">
            <a:avLst/>
          </a:prstGeom>
          <a:noFill/>
        </p:spPr>
        <p:txBody>
          <a:bodyPr wrap="square" rtlCol="0">
            <a:spAutoFit/>
          </a:bodyPr>
          <a:lstStyle/>
          <a:p>
            <a:pPr algn="ctr"/>
            <a:r>
              <a:rPr lang="el-GR" altLang="zh-CN" sz="2000" i="1" dirty="0" smtClean="0">
                <a:solidFill>
                  <a:srgbClr val="FFFFFF"/>
                </a:solidFill>
                <a:effectLst>
                  <a:outerShdw blurRad="50800" dist="50800" dir="2700000" algn="tl" rotWithShape="0">
                    <a:prstClr val="black">
                      <a:alpha val="84000"/>
                    </a:prstClr>
                  </a:outerShdw>
                </a:effectLst>
                <a:latin typeface="Times New Roman"/>
                <a:ea typeface="+mn-ea"/>
                <a:cs typeface="Times New Roman"/>
              </a:rPr>
              <a:t>δ</a:t>
            </a:r>
            <a:endParaRPr lang="zh-CN" altLang="en-US" sz="2000" i="1" dirty="0" smtClean="0">
              <a:solidFill>
                <a:srgbClr val="FFFFFF"/>
              </a:solidFill>
              <a:effectLst>
                <a:outerShdw blurRad="50800" dist="50800" dir="2700000" algn="tl" rotWithShape="0">
                  <a:prstClr val="black">
                    <a:alpha val="84000"/>
                  </a:prstClr>
                </a:outerShdw>
              </a:effectLst>
              <a:latin typeface="+mn-lt"/>
              <a:ea typeface="+mn-ea"/>
            </a:endParaRPr>
          </a:p>
        </p:txBody>
      </p:sp>
      <p:cxnSp>
        <p:nvCxnSpPr>
          <p:cNvPr id="125" name="直接箭头连接符 124"/>
          <p:cNvCxnSpPr/>
          <p:nvPr/>
        </p:nvCxnSpPr>
        <p:spPr>
          <a:xfrm rot="16200000" flipV="1">
            <a:off x="1864395" y="2687067"/>
            <a:ext cx="476250" cy="101600"/>
          </a:xfrm>
          <a:prstGeom prst="straightConnector1">
            <a:avLst/>
          </a:prstGeom>
          <a:ln>
            <a:solidFill>
              <a:srgbClr val="FFFFFF"/>
            </a:solidFill>
            <a:headEnd type="none" w="med" len="med"/>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8" name="直接箭头连接符 127"/>
          <p:cNvCxnSpPr/>
          <p:nvPr/>
        </p:nvCxnSpPr>
        <p:spPr>
          <a:xfrm rot="16200000" flipH="1">
            <a:off x="1965014" y="3165164"/>
            <a:ext cx="475160" cy="100137"/>
          </a:xfrm>
          <a:prstGeom prst="straightConnector1">
            <a:avLst/>
          </a:prstGeom>
          <a:ln>
            <a:solidFill>
              <a:srgbClr val="FFFFFF"/>
            </a:solidFill>
            <a:headEnd type="oval" w="med" len="med"/>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10" presetClass="entr" presetSubtype="0" fill="hold" grpId="0" nodeType="afterEffect">
                                  <p:stCondLst>
                                    <p:cond delay="30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500"/>
                                        <p:tgtEl>
                                          <p:spTgt spid="66"/>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par>
                                <p:cTn id="34" presetID="10" presetClass="entr" presetSubtype="0" fill="hold" grpId="0" nodeType="withEffect">
                                  <p:stCondLst>
                                    <p:cond delay="300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par>
                                <p:cTn id="37" presetID="10" presetClass="entr" presetSubtype="0" fill="hold" grpId="0" nodeType="withEffect">
                                  <p:stCondLst>
                                    <p:cond delay="300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par>
                                <p:cTn id="43" presetID="10" presetClass="entr" presetSubtype="0" fill="hold" grpId="0" nodeType="withEffect">
                                  <p:stCondLst>
                                    <p:cond delay="300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cTn>
                              </p:par>
                              <p:par>
                                <p:cTn id="46" presetID="10" presetClass="entr" presetSubtype="0" fill="hold" grpId="0" nodeType="withEffect">
                                  <p:stCondLst>
                                    <p:cond delay="300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500"/>
                                        <p:tgtEl>
                                          <p:spTgt spid="72"/>
                                        </p:tgtEl>
                                      </p:cBhvr>
                                    </p:animEffect>
                                  </p:childTnLst>
                                </p:cTn>
                              </p:par>
                              <p:par>
                                <p:cTn id="49" presetID="10" presetClass="entr" presetSubtype="0" fill="hold" grpId="0" nodeType="withEffect">
                                  <p:stCondLst>
                                    <p:cond delay="300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childTnLst>
                                </p:cTn>
                              </p:par>
                              <p:par>
                                <p:cTn id="52" presetID="10" presetClass="entr" presetSubtype="0" fill="hold" grpId="0" nodeType="withEffect">
                                  <p:stCondLst>
                                    <p:cond delay="300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500"/>
                                        <p:tgtEl>
                                          <p:spTgt spid="74"/>
                                        </p:tgtEl>
                                      </p:cBhvr>
                                    </p:animEffect>
                                  </p:childTnLst>
                                </p:cTn>
                              </p:par>
                              <p:par>
                                <p:cTn id="55" presetID="10" presetClass="entr" presetSubtype="0" fill="hold" grpId="0" nodeType="withEffect">
                                  <p:stCondLst>
                                    <p:cond delay="300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10" presetClass="entr" presetSubtype="0" fill="hold" grpId="0" nodeType="withEffect">
                                  <p:stCondLst>
                                    <p:cond delay="300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500"/>
                                        <p:tgtEl>
                                          <p:spTgt spid="76"/>
                                        </p:tgtEl>
                                      </p:cBhvr>
                                    </p:animEffect>
                                  </p:childTnLst>
                                </p:cTn>
                              </p:par>
                              <p:par>
                                <p:cTn id="61" presetID="10" presetClass="entr" presetSubtype="0" fill="hold" grpId="0" nodeType="withEffect">
                                  <p:stCondLst>
                                    <p:cond delay="3000"/>
                                  </p:stCondLst>
                                  <p:childTnLst>
                                    <p:set>
                                      <p:cBhvr>
                                        <p:cTn id="62" dur="1" fill="hold">
                                          <p:stCondLst>
                                            <p:cond delay="0"/>
                                          </p:stCondLst>
                                        </p:cTn>
                                        <p:tgtEl>
                                          <p:spTgt spid="77"/>
                                        </p:tgtEl>
                                        <p:attrNameLst>
                                          <p:attrName>style.visibility</p:attrName>
                                        </p:attrNameLst>
                                      </p:cBhvr>
                                      <p:to>
                                        <p:strVal val="visible"/>
                                      </p:to>
                                    </p:set>
                                    <p:animEffect transition="in" filter="fade">
                                      <p:cBhvr>
                                        <p:cTn id="63" dur="500"/>
                                        <p:tgtEl>
                                          <p:spTgt spid="77"/>
                                        </p:tgtEl>
                                      </p:cBhvr>
                                    </p:animEffect>
                                  </p:childTnLst>
                                </p:cTn>
                              </p:par>
                              <p:par>
                                <p:cTn id="64" presetID="10" presetClass="entr" presetSubtype="0" fill="hold" grpId="0" nodeType="withEffect">
                                  <p:stCondLst>
                                    <p:cond delay="300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childTnLst>
                                </p:cTn>
                              </p:par>
                              <p:par>
                                <p:cTn id="67" presetID="10" presetClass="entr" presetSubtype="0" fill="hold" grpId="0" nodeType="withEffect">
                                  <p:stCondLst>
                                    <p:cond delay="3000"/>
                                  </p:stCondLst>
                                  <p:childTnLst>
                                    <p:set>
                                      <p:cBhvr>
                                        <p:cTn id="68" dur="1" fill="hold">
                                          <p:stCondLst>
                                            <p:cond delay="0"/>
                                          </p:stCondLst>
                                        </p:cTn>
                                        <p:tgtEl>
                                          <p:spTgt spid="79"/>
                                        </p:tgtEl>
                                        <p:attrNameLst>
                                          <p:attrName>style.visibility</p:attrName>
                                        </p:attrNameLst>
                                      </p:cBhvr>
                                      <p:to>
                                        <p:strVal val="visible"/>
                                      </p:to>
                                    </p:set>
                                    <p:animEffect transition="in" filter="fade">
                                      <p:cBhvr>
                                        <p:cTn id="69" dur="500"/>
                                        <p:tgtEl>
                                          <p:spTgt spid="79"/>
                                        </p:tgtEl>
                                      </p:cBhvr>
                                    </p:animEffect>
                                  </p:childTnLst>
                                </p:cTn>
                              </p:par>
                              <p:par>
                                <p:cTn id="70" presetID="10" presetClass="entr" presetSubtype="0" fill="hold" grpId="0" nodeType="withEffect">
                                  <p:stCondLst>
                                    <p:cond delay="300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500"/>
                                        <p:tgtEl>
                                          <p:spTgt spid="1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8"/>
                                        </p:tgtEl>
                                        <p:attrNameLst>
                                          <p:attrName>style.visibility</p:attrName>
                                        </p:attrNameLst>
                                      </p:cBhvr>
                                      <p:to>
                                        <p:strVal val="visible"/>
                                      </p:to>
                                    </p:set>
                                    <p:animEffect transition="in" filter="fade">
                                      <p:cBhvr>
                                        <p:cTn id="77" dur="500"/>
                                        <p:tgtEl>
                                          <p:spTgt spid="11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1"/>
                                        </p:tgtEl>
                                        <p:attrNameLst>
                                          <p:attrName>style.visibility</p:attrName>
                                        </p:attrNameLst>
                                      </p:cBhvr>
                                      <p:to>
                                        <p:strVal val="visible"/>
                                      </p:to>
                                    </p:set>
                                    <p:animEffect transition="in" filter="fade">
                                      <p:cBhvr>
                                        <p:cTn id="80" dur="500"/>
                                        <p:tgtEl>
                                          <p:spTgt spid="121"/>
                                        </p:tgtEl>
                                      </p:cBhvr>
                                    </p:animEffect>
                                  </p:childTnLst>
                                </p:cTn>
                              </p:par>
                              <p:par>
                                <p:cTn id="81" presetID="22" presetClass="entr" presetSubtype="4" fill="hold" nodeType="withEffect">
                                  <p:stCondLst>
                                    <p:cond delay="0"/>
                                  </p:stCondLst>
                                  <p:childTnLst>
                                    <p:set>
                                      <p:cBhvr>
                                        <p:cTn id="82" dur="1" fill="hold">
                                          <p:stCondLst>
                                            <p:cond delay="0"/>
                                          </p:stCondLst>
                                        </p:cTn>
                                        <p:tgtEl>
                                          <p:spTgt spid="125"/>
                                        </p:tgtEl>
                                        <p:attrNameLst>
                                          <p:attrName>style.visibility</p:attrName>
                                        </p:attrNameLst>
                                      </p:cBhvr>
                                      <p:to>
                                        <p:strVal val="visible"/>
                                      </p:to>
                                    </p:set>
                                    <p:animEffect transition="in" filter="wipe(down)">
                                      <p:cBhvr>
                                        <p:cTn id="83" dur="500"/>
                                        <p:tgtEl>
                                          <p:spTgt spid="125"/>
                                        </p:tgtEl>
                                      </p:cBhvr>
                                    </p:animEffect>
                                  </p:childTnLst>
                                </p:cTn>
                              </p:par>
                              <p:par>
                                <p:cTn id="84" presetID="22" presetClass="entr" presetSubtype="1" fill="hold" nodeType="withEffect">
                                  <p:stCondLst>
                                    <p:cond delay="0"/>
                                  </p:stCondLst>
                                  <p:childTnLst>
                                    <p:set>
                                      <p:cBhvr>
                                        <p:cTn id="85" dur="1" fill="hold">
                                          <p:stCondLst>
                                            <p:cond delay="0"/>
                                          </p:stCondLst>
                                        </p:cTn>
                                        <p:tgtEl>
                                          <p:spTgt spid="128"/>
                                        </p:tgtEl>
                                        <p:attrNameLst>
                                          <p:attrName>style.visibility</p:attrName>
                                        </p:attrNameLst>
                                      </p:cBhvr>
                                      <p:to>
                                        <p:strVal val="visible"/>
                                      </p:to>
                                    </p:set>
                                    <p:animEffect transition="in" filter="wipe(up)">
                                      <p:cBhvr>
                                        <p:cTn id="86" dur="500"/>
                                        <p:tgtEl>
                                          <p:spTgt spid="128"/>
                                        </p:tgtEl>
                                      </p:cBhvr>
                                    </p:animEffec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119"/>
                                        </p:tgtEl>
                                        <p:attrNameLst>
                                          <p:attrName>style.visibility</p:attrName>
                                        </p:attrNameLst>
                                      </p:cBhvr>
                                      <p:to>
                                        <p:strVal val="visible"/>
                                      </p:to>
                                    </p:set>
                                    <p:animEffect transition="in" filter="fade">
                                      <p:cBhvr>
                                        <p:cTn id="90" dur="500"/>
                                        <p:tgtEl>
                                          <p:spTgt spid="119"/>
                                        </p:tgtEl>
                                      </p:cBhvr>
                                    </p:animEffect>
                                  </p:childTnLst>
                                </p:cTn>
                              </p:par>
                              <p:par>
                                <p:cTn id="91" presetID="10" presetClass="entr" presetSubtype="0" fill="hold" nodeType="with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fade">
                                      <p:cBhvr>
                                        <p:cTn id="93" dur="500"/>
                                        <p:tgtEl>
                                          <p:spTgt spid="1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18"/>
                                        </p:tgtEl>
                                      </p:cBhvr>
                                    </p:animEffect>
                                    <p:set>
                                      <p:cBhvr>
                                        <p:cTn id="98" dur="1" fill="hold">
                                          <p:stCondLst>
                                            <p:cond delay="499"/>
                                          </p:stCondLst>
                                        </p:cTn>
                                        <p:tgtEl>
                                          <p:spTgt spid="118"/>
                                        </p:tgtEl>
                                        <p:attrNameLst>
                                          <p:attrName>style.visibility</p:attrName>
                                        </p:attrNameLst>
                                      </p:cBhvr>
                                      <p:to>
                                        <p:strVal val="hidden"/>
                                      </p:to>
                                    </p:se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par>
                          <p:cTn id="103" fill="hold">
                            <p:stCondLst>
                              <p:cond delay="1000"/>
                            </p:stCondLst>
                            <p:childTnLst>
                              <p:par>
                                <p:cTn id="104" presetID="10" presetClass="entr" presetSubtype="0" fill="hold" grpId="0" nodeType="afterEffect">
                                  <p:stCondLst>
                                    <p:cond delay="2000"/>
                                  </p:stCondLst>
                                  <p:childTnLst>
                                    <p:set>
                                      <p:cBhvr>
                                        <p:cTn id="105" dur="1" fill="hold">
                                          <p:stCondLst>
                                            <p:cond delay="0"/>
                                          </p:stCondLst>
                                        </p:cTn>
                                        <p:tgtEl>
                                          <p:spTgt spid="81"/>
                                        </p:tgtEl>
                                        <p:attrNameLst>
                                          <p:attrName>style.visibility</p:attrName>
                                        </p:attrNameLst>
                                      </p:cBhvr>
                                      <p:to>
                                        <p:strVal val="visible"/>
                                      </p:to>
                                    </p:set>
                                    <p:animEffect transition="in" filter="fade">
                                      <p:cBhvr>
                                        <p:cTn id="106" dur="500"/>
                                        <p:tgtEl>
                                          <p:spTgt spid="81"/>
                                        </p:tgtEl>
                                      </p:cBhvr>
                                    </p:animEffect>
                                  </p:childTnLst>
                                </p:cTn>
                              </p:par>
                              <p:par>
                                <p:cTn id="107" presetID="10" presetClass="entr" presetSubtype="0" fill="hold" grpId="0" nodeType="withEffect">
                                  <p:stCondLst>
                                    <p:cond delay="2000"/>
                                  </p:stCondLst>
                                  <p:childTnLst>
                                    <p:set>
                                      <p:cBhvr>
                                        <p:cTn id="108" dur="1" fill="hold">
                                          <p:stCondLst>
                                            <p:cond delay="0"/>
                                          </p:stCondLst>
                                        </p:cTn>
                                        <p:tgtEl>
                                          <p:spTgt spid="82"/>
                                        </p:tgtEl>
                                        <p:attrNameLst>
                                          <p:attrName>style.visibility</p:attrName>
                                        </p:attrNameLst>
                                      </p:cBhvr>
                                      <p:to>
                                        <p:strVal val="visible"/>
                                      </p:to>
                                    </p:set>
                                    <p:animEffect transition="in" filter="fade">
                                      <p:cBhvr>
                                        <p:cTn id="109" dur="500"/>
                                        <p:tgtEl>
                                          <p:spTgt spid="82"/>
                                        </p:tgtEl>
                                      </p:cBhvr>
                                    </p:animEffect>
                                  </p:childTnLst>
                                </p:cTn>
                              </p:par>
                              <p:par>
                                <p:cTn id="110" presetID="10" presetClass="entr" presetSubtype="0" fill="hold" grpId="0" nodeType="withEffect">
                                  <p:stCondLst>
                                    <p:cond delay="200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500"/>
                                        <p:tgtEl>
                                          <p:spTgt spid="83"/>
                                        </p:tgtEl>
                                      </p:cBhvr>
                                    </p:animEffect>
                                  </p:childTnLst>
                                </p:cTn>
                              </p:par>
                              <p:par>
                                <p:cTn id="113" presetID="10" presetClass="entr" presetSubtype="0" fill="hold" grpId="0" nodeType="withEffect">
                                  <p:stCondLst>
                                    <p:cond delay="2000"/>
                                  </p:stCondLst>
                                  <p:childTnLst>
                                    <p:set>
                                      <p:cBhvr>
                                        <p:cTn id="114" dur="1" fill="hold">
                                          <p:stCondLst>
                                            <p:cond delay="0"/>
                                          </p:stCondLst>
                                        </p:cTn>
                                        <p:tgtEl>
                                          <p:spTgt spid="84"/>
                                        </p:tgtEl>
                                        <p:attrNameLst>
                                          <p:attrName>style.visibility</p:attrName>
                                        </p:attrNameLst>
                                      </p:cBhvr>
                                      <p:to>
                                        <p:strVal val="visible"/>
                                      </p:to>
                                    </p:set>
                                    <p:animEffect transition="in" filter="fade">
                                      <p:cBhvr>
                                        <p:cTn id="115" dur="500"/>
                                        <p:tgtEl>
                                          <p:spTgt spid="84"/>
                                        </p:tgtEl>
                                      </p:cBhvr>
                                    </p:animEffect>
                                  </p:childTnLst>
                                </p:cTn>
                              </p:par>
                              <p:par>
                                <p:cTn id="116" presetID="10" presetClass="entr" presetSubtype="0" fill="hold" grpId="0" nodeType="withEffect">
                                  <p:stCondLst>
                                    <p:cond delay="2000"/>
                                  </p:stCondLst>
                                  <p:childTnLst>
                                    <p:set>
                                      <p:cBhvr>
                                        <p:cTn id="117" dur="1" fill="hold">
                                          <p:stCondLst>
                                            <p:cond delay="0"/>
                                          </p:stCondLst>
                                        </p:cTn>
                                        <p:tgtEl>
                                          <p:spTgt spid="85"/>
                                        </p:tgtEl>
                                        <p:attrNameLst>
                                          <p:attrName>style.visibility</p:attrName>
                                        </p:attrNameLst>
                                      </p:cBhvr>
                                      <p:to>
                                        <p:strVal val="visible"/>
                                      </p:to>
                                    </p:set>
                                    <p:animEffect transition="in" filter="fade">
                                      <p:cBhvr>
                                        <p:cTn id="118" dur="500"/>
                                        <p:tgtEl>
                                          <p:spTgt spid="85"/>
                                        </p:tgtEl>
                                      </p:cBhvr>
                                    </p:animEffect>
                                  </p:childTnLst>
                                </p:cTn>
                              </p:par>
                              <p:par>
                                <p:cTn id="119" presetID="10" presetClass="entr" presetSubtype="0" fill="hold" grpId="0" nodeType="withEffect">
                                  <p:stCondLst>
                                    <p:cond delay="2000"/>
                                  </p:stCondLst>
                                  <p:childTnLst>
                                    <p:set>
                                      <p:cBhvr>
                                        <p:cTn id="120" dur="1" fill="hold">
                                          <p:stCondLst>
                                            <p:cond delay="0"/>
                                          </p:stCondLst>
                                        </p:cTn>
                                        <p:tgtEl>
                                          <p:spTgt spid="86"/>
                                        </p:tgtEl>
                                        <p:attrNameLst>
                                          <p:attrName>style.visibility</p:attrName>
                                        </p:attrNameLst>
                                      </p:cBhvr>
                                      <p:to>
                                        <p:strVal val="visible"/>
                                      </p:to>
                                    </p:set>
                                    <p:animEffect transition="in" filter="fade">
                                      <p:cBhvr>
                                        <p:cTn id="121" dur="500"/>
                                        <p:tgtEl>
                                          <p:spTgt spid="86"/>
                                        </p:tgtEl>
                                      </p:cBhvr>
                                    </p:animEffect>
                                  </p:childTnLst>
                                </p:cTn>
                              </p:par>
                              <p:par>
                                <p:cTn id="122" presetID="10" presetClass="entr" presetSubtype="0" fill="hold" grpId="0" nodeType="withEffect">
                                  <p:stCondLst>
                                    <p:cond delay="2000"/>
                                  </p:stCondLst>
                                  <p:childTnLst>
                                    <p:set>
                                      <p:cBhvr>
                                        <p:cTn id="123" dur="1" fill="hold">
                                          <p:stCondLst>
                                            <p:cond delay="0"/>
                                          </p:stCondLst>
                                        </p:cTn>
                                        <p:tgtEl>
                                          <p:spTgt spid="87"/>
                                        </p:tgtEl>
                                        <p:attrNameLst>
                                          <p:attrName>style.visibility</p:attrName>
                                        </p:attrNameLst>
                                      </p:cBhvr>
                                      <p:to>
                                        <p:strVal val="visible"/>
                                      </p:to>
                                    </p:set>
                                    <p:animEffect transition="in" filter="fade">
                                      <p:cBhvr>
                                        <p:cTn id="124" dur="500"/>
                                        <p:tgtEl>
                                          <p:spTgt spid="87"/>
                                        </p:tgtEl>
                                      </p:cBhvr>
                                    </p:animEffect>
                                  </p:childTnLst>
                                </p:cTn>
                              </p:par>
                              <p:par>
                                <p:cTn id="125" presetID="10" presetClass="entr" presetSubtype="0" fill="hold" grpId="0" nodeType="withEffect">
                                  <p:stCondLst>
                                    <p:cond delay="200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cTn>
                              </p:par>
                              <p:par>
                                <p:cTn id="128" presetID="10" presetClass="entr" presetSubtype="0" fill="hold" grpId="0" nodeType="withEffect">
                                  <p:stCondLst>
                                    <p:cond delay="2000"/>
                                  </p:stCondLst>
                                  <p:childTnLst>
                                    <p:set>
                                      <p:cBhvr>
                                        <p:cTn id="129" dur="1" fill="hold">
                                          <p:stCondLst>
                                            <p:cond delay="0"/>
                                          </p:stCondLst>
                                        </p:cTn>
                                        <p:tgtEl>
                                          <p:spTgt spid="89"/>
                                        </p:tgtEl>
                                        <p:attrNameLst>
                                          <p:attrName>style.visibility</p:attrName>
                                        </p:attrNameLst>
                                      </p:cBhvr>
                                      <p:to>
                                        <p:strVal val="visible"/>
                                      </p:to>
                                    </p:set>
                                    <p:animEffect transition="in" filter="fade">
                                      <p:cBhvr>
                                        <p:cTn id="130" dur="500"/>
                                        <p:tgtEl>
                                          <p:spTgt spid="89"/>
                                        </p:tgtEl>
                                      </p:cBhvr>
                                    </p:animEffect>
                                  </p:childTnLst>
                                </p:cTn>
                              </p:par>
                              <p:par>
                                <p:cTn id="131" presetID="10" presetClass="entr" presetSubtype="0" fill="hold" grpId="0" nodeType="withEffect">
                                  <p:stCondLst>
                                    <p:cond delay="2000"/>
                                  </p:stCondLst>
                                  <p:childTnLst>
                                    <p:set>
                                      <p:cBhvr>
                                        <p:cTn id="132" dur="1" fill="hold">
                                          <p:stCondLst>
                                            <p:cond delay="0"/>
                                          </p:stCondLst>
                                        </p:cTn>
                                        <p:tgtEl>
                                          <p:spTgt spid="90"/>
                                        </p:tgtEl>
                                        <p:attrNameLst>
                                          <p:attrName>style.visibility</p:attrName>
                                        </p:attrNameLst>
                                      </p:cBhvr>
                                      <p:to>
                                        <p:strVal val="visible"/>
                                      </p:to>
                                    </p:set>
                                    <p:animEffect transition="in" filter="fade">
                                      <p:cBhvr>
                                        <p:cTn id="133" dur="500"/>
                                        <p:tgtEl>
                                          <p:spTgt spid="90"/>
                                        </p:tgtEl>
                                      </p:cBhvr>
                                    </p:animEffect>
                                  </p:childTnLst>
                                </p:cTn>
                              </p:par>
                              <p:par>
                                <p:cTn id="134" presetID="10" presetClass="entr" presetSubtype="0" fill="hold" grpId="0" nodeType="withEffect">
                                  <p:stCondLst>
                                    <p:cond delay="2000"/>
                                  </p:stCondLst>
                                  <p:childTnLst>
                                    <p:set>
                                      <p:cBhvr>
                                        <p:cTn id="135" dur="1" fill="hold">
                                          <p:stCondLst>
                                            <p:cond delay="0"/>
                                          </p:stCondLst>
                                        </p:cTn>
                                        <p:tgtEl>
                                          <p:spTgt spid="91"/>
                                        </p:tgtEl>
                                        <p:attrNameLst>
                                          <p:attrName>style.visibility</p:attrName>
                                        </p:attrNameLst>
                                      </p:cBhvr>
                                      <p:to>
                                        <p:strVal val="visible"/>
                                      </p:to>
                                    </p:set>
                                    <p:animEffect transition="in" filter="fade">
                                      <p:cBhvr>
                                        <p:cTn id="136" dur="500"/>
                                        <p:tgtEl>
                                          <p:spTgt spid="91"/>
                                        </p:tgtEl>
                                      </p:cBhvr>
                                    </p:animEffect>
                                  </p:childTnLst>
                                </p:cTn>
                              </p:par>
                              <p:par>
                                <p:cTn id="137" presetID="10" presetClass="entr" presetSubtype="0" fill="hold" grpId="0" nodeType="withEffect">
                                  <p:stCondLst>
                                    <p:cond delay="2000"/>
                                  </p:stCondLst>
                                  <p:childTnLst>
                                    <p:set>
                                      <p:cBhvr>
                                        <p:cTn id="138" dur="1" fill="hold">
                                          <p:stCondLst>
                                            <p:cond delay="0"/>
                                          </p:stCondLst>
                                        </p:cTn>
                                        <p:tgtEl>
                                          <p:spTgt spid="92"/>
                                        </p:tgtEl>
                                        <p:attrNameLst>
                                          <p:attrName>style.visibility</p:attrName>
                                        </p:attrNameLst>
                                      </p:cBhvr>
                                      <p:to>
                                        <p:strVal val="visible"/>
                                      </p:to>
                                    </p:set>
                                    <p:animEffect transition="in" filter="fade">
                                      <p:cBhvr>
                                        <p:cTn id="139" dur="500"/>
                                        <p:tgtEl>
                                          <p:spTgt spid="92"/>
                                        </p:tgtEl>
                                      </p:cBhvr>
                                    </p:animEffect>
                                  </p:childTnLst>
                                </p:cTn>
                              </p:par>
                              <p:par>
                                <p:cTn id="140" presetID="10" presetClass="entr" presetSubtype="0" fill="hold" grpId="0" nodeType="withEffect">
                                  <p:stCondLst>
                                    <p:cond delay="2000"/>
                                  </p:stCondLst>
                                  <p:childTnLst>
                                    <p:set>
                                      <p:cBhvr>
                                        <p:cTn id="141" dur="1" fill="hold">
                                          <p:stCondLst>
                                            <p:cond delay="0"/>
                                          </p:stCondLst>
                                        </p:cTn>
                                        <p:tgtEl>
                                          <p:spTgt spid="93"/>
                                        </p:tgtEl>
                                        <p:attrNameLst>
                                          <p:attrName>style.visibility</p:attrName>
                                        </p:attrNameLst>
                                      </p:cBhvr>
                                      <p:to>
                                        <p:strVal val="visible"/>
                                      </p:to>
                                    </p:set>
                                    <p:animEffect transition="in" filter="fade">
                                      <p:cBhvr>
                                        <p:cTn id="142" dur="500"/>
                                        <p:tgtEl>
                                          <p:spTgt spid="93"/>
                                        </p:tgtEl>
                                      </p:cBhvr>
                                    </p:animEffect>
                                  </p:childTnLst>
                                </p:cTn>
                              </p:par>
                              <p:par>
                                <p:cTn id="143" presetID="10" presetClass="entr" presetSubtype="0" fill="hold" grpId="0" nodeType="withEffect">
                                  <p:stCondLst>
                                    <p:cond delay="2000"/>
                                  </p:stCondLst>
                                  <p:childTnLst>
                                    <p:set>
                                      <p:cBhvr>
                                        <p:cTn id="144" dur="1" fill="hold">
                                          <p:stCondLst>
                                            <p:cond delay="0"/>
                                          </p:stCondLst>
                                        </p:cTn>
                                        <p:tgtEl>
                                          <p:spTgt spid="94"/>
                                        </p:tgtEl>
                                        <p:attrNameLst>
                                          <p:attrName>style.visibility</p:attrName>
                                        </p:attrNameLst>
                                      </p:cBhvr>
                                      <p:to>
                                        <p:strVal val="visible"/>
                                      </p:to>
                                    </p:set>
                                    <p:animEffect transition="in" filter="fade">
                                      <p:cBhvr>
                                        <p:cTn id="145" dur="500"/>
                                        <p:tgtEl>
                                          <p:spTgt spid="94"/>
                                        </p:tgtEl>
                                      </p:cBhvr>
                                    </p:animEffect>
                                  </p:childTnLst>
                                </p:cTn>
                              </p:par>
                              <p:par>
                                <p:cTn id="146" presetID="10" presetClass="entr" presetSubtype="0" fill="hold" grpId="0" nodeType="withEffect">
                                  <p:stCondLst>
                                    <p:cond delay="2000"/>
                                  </p:stCondLst>
                                  <p:childTnLst>
                                    <p:set>
                                      <p:cBhvr>
                                        <p:cTn id="147" dur="1" fill="hold">
                                          <p:stCondLst>
                                            <p:cond delay="0"/>
                                          </p:stCondLst>
                                        </p:cTn>
                                        <p:tgtEl>
                                          <p:spTgt spid="95"/>
                                        </p:tgtEl>
                                        <p:attrNameLst>
                                          <p:attrName>style.visibility</p:attrName>
                                        </p:attrNameLst>
                                      </p:cBhvr>
                                      <p:to>
                                        <p:strVal val="visible"/>
                                      </p:to>
                                    </p:set>
                                    <p:animEffect transition="in" filter="fade">
                                      <p:cBhvr>
                                        <p:cTn id="148" dur="500"/>
                                        <p:tgtEl>
                                          <p:spTgt spid="95"/>
                                        </p:tgtEl>
                                      </p:cBhvr>
                                    </p:animEffect>
                                  </p:childTnLst>
                                </p:cTn>
                              </p:par>
                              <p:par>
                                <p:cTn id="149" presetID="10" presetClass="entr" presetSubtype="0" fill="hold" grpId="0" nodeType="withEffect">
                                  <p:stCondLst>
                                    <p:cond delay="2000"/>
                                  </p:stCondLst>
                                  <p:childTnLst>
                                    <p:set>
                                      <p:cBhvr>
                                        <p:cTn id="150" dur="1" fill="hold">
                                          <p:stCondLst>
                                            <p:cond delay="0"/>
                                          </p:stCondLst>
                                        </p:cTn>
                                        <p:tgtEl>
                                          <p:spTgt spid="96"/>
                                        </p:tgtEl>
                                        <p:attrNameLst>
                                          <p:attrName>style.visibility</p:attrName>
                                        </p:attrNameLst>
                                      </p:cBhvr>
                                      <p:to>
                                        <p:strVal val="visible"/>
                                      </p:to>
                                    </p:set>
                                    <p:animEffect transition="in" filter="fade">
                                      <p:cBhvr>
                                        <p:cTn id="151" dur="500"/>
                                        <p:tgtEl>
                                          <p:spTgt spid="96"/>
                                        </p:tgtEl>
                                      </p:cBhvr>
                                    </p:animEffect>
                                  </p:childTnLst>
                                </p:cTn>
                              </p:par>
                              <p:par>
                                <p:cTn id="152" presetID="10" presetClass="entr" presetSubtype="0" fill="hold" grpId="0" nodeType="withEffect">
                                  <p:stCondLst>
                                    <p:cond delay="2000"/>
                                  </p:stCondLst>
                                  <p:childTnLst>
                                    <p:set>
                                      <p:cBhvr>
                                        <p:cTn id="153" dur="1" fill="hold">
                                          <p:stCondLst>
                                            <p:cond delay="0"/>
                                          </p:stCondLst>
                                        </p:cTn>
                                        <p:tgtEl>
                                          <p:spTgt spid="97"/>
                                        </p:tgtEl>
                                        <p:attrNameLst>
                                          <p:attrName>style.visibility</p:attrName>
                                        </p:attrNameLst>
                                      </p:cBhvr>
                                      <p:to>
                                        <p:strVal val="visible"/>
                                      </p:to>
                                    </p:set>
                                    <p:animEffect transition="in" filter="fade">
                                      <p:cBhvr>
                                        <p:cTn id="154" dur="500"/>
                                        <p:tgtEl>
                                          <p:spTgt spid="97"/>
                                        </p:tgtEl>
                                      </p:cBhvr>
                                    </p:animEffect>
                                  </p:childTnLst>
                                </p:cTn>
                              </p:par>
                              <p:par>
                                <p:cTn id="155" presetID="10" presetClass="entr" presetSubtype="0" fill="hold" grpId="0" nodeType="withEffect">
                                  <p:stCondLst>
                                    <p:cond delay="2000"/>
                                  </p:stCondLst>
                                  <p:childTnLst>
                                    <p:set>
                                      <p:cBhvr>
                                        <p:cTn id="156" dur="1" fill="hold">
                                          <p:stCondLst>
                                            <p:cond delay="0"/>
                                          </p:stCondLst>
                                        </p:cTn>
                                        <p:tgtEl>
                                          <p:spTgt spid="116"/>
                                        </p:tgtEl>
                                        <p:attrNameLst>
                                          <p:attrName>style.visibility</p:attrName>
                                        </p:attrNameLst>
                                      </p:cBhvr>
                                      <p:to>
                                        <p:strVal val="visible"/>
                                      </p:to>
                                    </p:set>
                                    <p:animEffect transition="in" filter="fade">
                                      <p:cBhvr>
                                        <p:cTn id="157" dur="500"/>
                                        <p:tgtEl>
                                          <p:spTgt spid="11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21">
                                            <p:txEl>
                                              <p:pRg st="0" end="0"/>
                                            </p:txEl>
                                          </p:spTgt>
                                        </p:tgtEl>
                                        <p:attrNameLst>
                                          <p:attrName>style.visibility</p:attrName>
                                        </p:attrNameLst>
                                      </p:cBhvr>
                                      <p:to>
                                        <p:strVal val="visible"/>
                                      </p:to>
                                    </p:set>
                                    <p:animEffect transition="in" filter="fade">
                                      <p:cBhvr>
                                        <p:cTn id="162" dur="500"/>
                                        <p:tgtEl>
                                          <p:spTgt spid="21">
                                            <p:txEl>
                                              <p:pRg st="0" end="0"/>
                                            </p:txEl>
                                          </p:spTgt>
                                        </p:tgtEl>
                                      </p:cBhvr>
                                    </p:animEffect>
                                  </p:childTnLst>
                                </p:cTn>
                              </p:par>
                              <p:par>
                                <p:cTn id="163" presetID="10" presetClass="entr" presetSubtype="0" fill="hold" nodeType="withEffect">
                                  <p:stCondLst>
                                    <p:cond delay="0"/>
                                  </p:stCondLst>
                                  <p:childTnLst>
                                    <p:set>
                                      <p:cBhvr>
                                        <p:cTn id="164" dur="1" fill="hold">
                                          <p:stCondLst>
                                            <p:cond delay="0"/>
                                          </p:stCondLst>
                                        </p:cTn>
                                        <p:tgtEl>
                                          <p:spTgt spid="21">
                                            <p:txEl>
                                              <p:pRg st="1" end="1"/>
                                            </p:txEl>
                                          </p:spTgt>
                                        </p:tgtEl>
                                        <p:attrNameLst>
                                          <p:attrName>style.visibility</p:attrName>
                                        </p:attrNameLst>
                                      </p:cBhvr>
                                      <p:to>
                                        <p:strVal val="visible"/>
                                      </p:to>
                                    </p:set>
                                    <p:animEffect transition="in" filter="fade">
                                      <p:cBhvr>
                                        <p:cTn id="165"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115" grpId="0"/>
      <p:bldP spid="116" grpId="0"/>
      <p:bldP spid="1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Boundary Softness</a:t>
            </a:r>
            <a:endParaRPr lang="zh-CN" altLang="en-US" dirty="0"/>
          </a:p>
        </p:txBody>
      </p:sp>
      <p:sp>
        <p:nvSpPr>
          <p:cNvPr id="3" name="内容占位符 2"/>
          <p:cNvSpPr>
            <a:spLocks noGrp="1"/>
          </p:cNvSpPr>
          <p:nvPr>
            <p:ph idx="1"/>
          </p:nvPr>
        </p:nvSpPr>
        <p:spPr/>
        <p:txBody>
          <a:bodyPr/>
          <a:lstStyle/>
          <a:p>
            <a:r>
              <a:rPr lang="en-US" altLang="zh-CN" dirty="0" smtClean="0"/>
              <a:t>Some boundaries are </a:t>
            </a:r>
            <a:r>
              <a:rPr lang="en-US" altLang="zh-CN" i="1" dirty="0" smtClean="0"/>
              <a:t>not that sharp</a:t>
            </a:r>
          </a:p>
          <a:p>
            <a:r>
              <a:rPr lang="en-US" altLang="zh-CN" dirty="0" smtClean="0"/>
              <a:t>Same as anti-aliasing, but with different </a:t>
            </a:r>
            <a:r>
              <a:rPr lang="el-GR" altLang="zh-CN" b="1" i="1" dirty="0" smtClean="0"/>
              <a:t>δ</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Boundary Softness</a:t>
            </a:r>
            <a:endParaRPr lang="zh-CN" altLang="en-US" dirty="0"/>
          </a:p>
        </p:txBody>
      </p:sp>
      <p:pic>
        <p:nvPicPr>
          <p:cNvPr id="5" name="soft_boundary.wmv">
            <a:hlinkClick r:id="" action="ppaction://media"/>
          </p:cNvPr>
          <p:cNvPicPr>
            <a:picLocks noRot="1" noChangeAspect="1"/>
          </p:cNvPicPr>
          <p:nvPr>
            <a:videoFile r:link="rId1"/>
          </p:nvPr>
        </p:nvPicPr>
        <p:blipFill>
          <a:blip r:embed="rId4" cstate="print"/>
          <a:stretch>
            <a:fillRect/>
          </a:stretch>
        </p:blipFill>
        <p:spPr>
          <a:xfrm>
            <a:off x="2039888" y="987574"/>
            <a:ext cx="5064224" cy="37981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2124204"/>
            <a:ext cx="9144000" cy="504056"/>
          </a:xfrm>
          <a:prstGeom prst="rect">
            <a:avLst/>
          </a:prstGeom>
          <a:gradFill>
            <a:gsLst>
              <a:gs pos="0">
                <a:schemeClr val="bg1">
                  <a:alpha val="26000"/>
                </a:schemeClr>
              </a:gs>
              <a:gs pos="100000">
                <a:schemeClr val="bg1">
                  <a:lumMod val="75000"/>
                  <a:alpha val="18000"/>
                </a:schemeClr>
              </a:gs>
            </a:gsLst>
            <a:lin ang="5400000" scaled="0"/>
          </a:gra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2677021"/>
            <a:ext cx="9144000" cy="504056"/>
          </a:xfrm>
          <a:prstGeom prst="rect">
            <a:avLst/>
          </a:prstGeom>
          <a:gradFill>
            <a:gsLst>
              <a:gs pos="0">
                <a:schemeClr val="bg1">
                  <a:alpha val="26000"/>
                </a:schemeClr>
              </a:gs>
              <a:gs pos="100000">
                <a:schemeClr val="bg1">
                  <a:lumMod val="75000"/>
                  <a:alpha val="18000"/>
                </a:schemeClr>
              </a:gs>
            </a:gsLst>
            <a:lin ang="5400000" scaled="0"/>
          </a:gra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0" y="3227571"/>
            <a:ext cx="9144000" cy="504056"/>
          </a:xfrm>
          <a:prstGeom prst="rect">
            <a:avLst/>
          </a:prstGeom>
          <a:gradFill>
            <a:gsLst>
              <a:gs pos="0">
                <a:schemeClr val="bg1">
                  <a:alpha val="26000"/>
                </a:schemeClr>
              </a:gs>
              <a:gs pos="100000">
                <a:schemeClr val="bg1">
                  <a:lumMod val="75000"/>
                  <a:alpha val="18000"/>
                </a:schemeClr>
              </a:gs>
            </a:gsLst>
            <a:lin ang="5400000" scaled="0"/>
          </a:gra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0" y="1563638"/>
            <a:ext cx="9144000" cy="504056"/>
          </a:xfrm>
          <a:prstGeom prst="rect">
            <a:avLst/>
          </a:prstGeom>
          <a:gradFill>
            <a:gsLst>
              <a:gs pos="0">
                <a:schemeClr val="bg1">
                  <a:alpha val="26000"/>
                </a:schemeClr>
              </a:gs>
              <a:gs pos="100000">
                <a:schemeClr val="bg1">
                  <a:lumMod val="75000"/>
                  <a:alpha val="18000"/>
                </a:schemeClr>
              </a:gs>
            </a:gsLst>
            <a:lin ang="5400000" scaled="0"/>
          </a:gra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smtClean="0"/>
              <a:t>Explicit vs. Implicit</a:t>
            </a:r>
            <a:endParaRPr lang="zh-CN" altLang="en-US" dirty="0"/>
          </a:p>
        </p:txBody>
      </p:sp>
      <p:sp>
        <p:nvSpPr>
          <p:cNvPr id="15" name="TextBox 14"/>
          <p:cNvSpPr txBox="1"/>
          <p:nvPr/>
        </p:nvSpPr>
        <p:spPr>
          <a:xfrm>
            <a:off x="3203848" y="1019512"/>
            <a:ext cx="2160240" cy="400110"/>
          </a:xfrm>
          <a:prstGeom prst="rect">
            <a:avLst/>
          </a:prstGeom>
          <a:noFill/>
        </p:spPr>
        <p:txBody>
          <a:bodyPr wrap="square" rtlCol="0">
            <a:spAutoFit/>
          </a:bodyPr>
          <a:lstStyle/>
          <a:p>
            <a:pPr algn="ctr"/>
            <a:r>
              <a:rPr lang="en-US" altLang="zh-CN" sz="2000" dirty="0" smtClean="0">
                <a:solidFill>
                  <a:schemeClr val="bg1">
                    <a:lumMod val="75000"/>
                  </a:schemeClr>
                </a:solidFill>
                <a:effectLst>
                  <a:outerShdw blurRad="50800" dist="50800" dir="2700000" algn="tl" rotWithShape="0">
                    <a:prstClr val="black">
                      <a:alpha val="84000"/>
                    </a:prstClr>
                  </a:outerShdw>
                </a:effectLst>
                <a:latin typeface="+mn-lt"/>
                <a:ea typeface="+mn-ea"/>
              </a:rPr>
              <a:t>Explicit surface</a:t>
            </a:r>
            <a:endParaRPr lang="zh-CN" altLang="en-US" sz="2000"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6" name="TextBox 15"/>
          <p:cNvSpPr txBox="1"/>
          <p:nvPr/>
        </p:nvSpPr>
        <p:spPr>
          <a:xfrm>
            <a:off x="5940152" y="1019512"/>
            <a:ext cx="2376264" cy="400110"/>
          </a:xfrm>
          <a:prstGeom prst="rect">
            <a:avLst/>
          </a:prstGeom>
          <a:noFill/>
        </p:spPr>
        <p:txBody>
          <a:bodyPr wrap="square" rtlCol="0">
            <a:spAutoFit/>
          </a:bodyPr>
          <a:lstStyle/>
          <a:p>
            <a:pPr algn="ctr"/>
            <a:r>
              <a:rPr lang="en-US" altLang="zh-CN" sz="2000" dirty="0" smtClean="0">
                <a:solidFill>
                  <a:schemeClr val="bg1">
                    <a:lumMod val="75000"/>
                  </a:schemeClr>
                </a:solidFill>
                <a:effectLst>
                  <a:outerShdw blurRad="50800" dist="50800" dir="2700000" algn="tl" rotWithShape="0">
                    <a:prstClr val="black">
                      <a:alpha val="84000"/>
                    </a:prstClr>
                  </a:outerShdw>
                </a:effectLst>
                <a:latin typeface="+mn-lt"/>
                <a:ea typeface="+mn-ea"/>
              </a:rPr>
              <a:t>Implicit surface</a:t>
            </a:r>
            <a:endParaRPr lang="zh-CN" altLang="en-US" sz="2000"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8" name="Rectangle 3"/>
          <p:cNvSpPr txBox="1">
            <a:spLocks/>
          </p:cNvSpPr>
          <p:nvPr/>
        </p:nvSpPr>
        <p:spPr>
          <a:xfrm>
            <a:off x="539552" y="1514877"/>
            <a:ext cx="2592288" cy="3123133"/>
          </a:xfrm>
          <a:prstGeom prst="rect">
            <a:avLst/>
          </a:prstGeom>
        </p:spPr>
        <p:txBody>
          <a:bodyPr vert="horz" lIns="91440" tIns="45720" rIns="91440" bIns="45720" rtlCol="0">
            <a:normAutofit/>
          </a:bodyPr>
          <a:lstStyle/>
          <a:p>
            <a:pPr marL="342900" indent="-342900" fontAlgn="auto">
              <a:lnSpc>
                <a:spcPct val="130000"/>
              </a:lnSpc>
              <a:spcBef>
                <a:spcPct val="20000"/>
              </a:spcBef>
              <a:spcAft>
                <a:spcPts val="0"/>
              </a:spcAft>
              <a:buClr>
                <a:srgbClr val="F6F0C6"/>
              </a:buClr>
              <a:buSzPct val="110000"/>
              <a:buFont typeface="Calibri" pitchFamily="34" charset="0"/>
              <a:buChar char="»"/>
            </a:pPr>
            <a:r>
              <a:rPr kumimoji="0" lang="en-US" altLang="zh-CN" sz="24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Random-access</a:t>
            </a:r>
          </a:p>
          <a:p>
            <a:pPr marL="342900" indent="-342900" fontAlgn="auto">
              <a:lnSpc>
                <a:spcPct val="130000"/>
              </a:lnSpc>
              <a:spcBef>
                <a:spcPct val="20000"/>
              </a:spcBef>
              <a:spcAft>
                <a:spcPts val="0"/>
              </a:spcAft>
              <a:buClr>
                <a:srgbClr val="F6F0C6"/>
              </a:buClr>
              <a:buSzPct val="110000"/>
              <a:buFont typeface="Calibri" pitchFamily="34" charset="0"/>
              <a:buChar char="»"/>
            </a:pPr>
            <a:r>
              <a:rPr lang="en-US" altLang="zh-CN" sz="2400" dirty="0" smtClean="0">
                <a:solidFill>
                  <a:srgbClr val="E0E0E0"/>
                </a:solidFill>
                <a:effectLst>
                  <a:outerShdw blurRad="50800" dist="50800" dir="2700000" algn="tl" rotWithShape="0">
                    <a:prstClr val="black">
                      <a:alpha val="84000"/>
                    </a:prstClr>
                  </a:outerShdw>
                </a:effectLst>
              </a:rPr>
              <a:t>Vectorization</a:t>
            </a:r>
          </a:p>
          <a:p>
            <a:pPr marL="342900" indent="-342900" fontAlgn="auto">
              <a:lnSpc>
                <a:spcPct val="130000"/>
              </a:lnSpc>
              <a:spcBef>
                <a:spcPct val="20000"/>
              </a:spcBef>
              <a:spcAft>
                <a:spcPts val="0"/>
              </a:spcAft>
              <a:buClr>
                <a:srgbClr val="F6F0C6"/>
              </a:buClr>
              <a:buSzPct val="110000"/>
              <a:buFont typeface="Calibri" pitchFamily="34" charset="0"/>
              <a:buChar char="»"/>
            </a:pPr>
            <a:r>
              <a:rPr lang="en-US" altLang="zh-CN" sz="2400" dirty="0" smtClean="0">
                <a:solidFill>
                  <a:srgbClr val="E0E0E0"/>
                </a:solidFill>
                <a:effectLst>
                  <a:outerShdw blurRad="50800" dist="50800" dir="2700000" algn="tl" rotWithShape="0">
                    <a:prstClr val="black">
                      <a:alpha val="84000"/>
                    </a:prstClr>
                  </a:outerShdw>
                </a:effectLst>
                <a:latin typeface="+mn-lt"/>
                <a:ea typeface="+mn-ea"/>
              </a:rPr>
              <a:t>Compactness</a:t>
            </a:r>
          </a:p>
          <a:p>
            <a:pPr marL="342900" indent="-342900" fontAlgn="auto">
              <a:lnSpc>
                <a:spcPct val="130000"/>
              </a:lnSpc>
              <a:spcBef>
                <a:spcPct val="20000"/>
              </a:spcBef>
              <a:spcAft>
                <a:spcPts val="0"/>
              </a:spcAft>
              <a:buClr>
                <a:srgbClr val="F6F0C6"/>
              </a:buClr>
              <a:buSzPct val="110000"/>
              <a:buFont typeface="Calibri" pitchFamily="34" charset="0"/>
              <a:buChar char="»"/>
            </a:pPr>
            <a:r>
              <a:rPr kumimoji="0" lang="en-US" altLang="zh-CN" sz="2400" b="0" u="none" strike="noStrike" kern="1200" cap="none" spc="0" normalizeH="0" baseline="0" noProof="0" dirty="0" smtClean="0">
                <a:ln>
                  <a:noFill/>
                </a:ln>
                <a:solidFill>
                  <a:srgbClr val="E0E0E0"/>
                </a:solidFill>
                <a:effectLst>
                  <a:outerShdw blurRad="50800" dist="50800" dir="2700000" algn="tl" rotWithShape="0">
                    <a:prstClr val="black">
                      <a:alpha val="84000"/>
                    </a:prstClr>
                  </a:outerShdw>
                </a:effectLst>
                <a:uLnTx/>
                <a:uFillTx/>
                <a:latin typeface="+mn-lt"/>
                <a:ea typeface="+mn-ea"/>
                <a:cs typeface="+mn-cs"/>
              </a:rPr>
              <a:t>Flexibility</a:t>
            </a:r>
          </a:p>
        </p:txBody>
      </p:sp>
      <p:sp>
        <p:nvSpPr>
          <p:cNvPr id="22" name="TextBox 21"/>
          <p:cNvSpPr txBox="1"/>
          <p:nvPr/>
        </p:nvSpPr>
        <p:spPr>
          <a:xfrm>
            <a:off x="2915816" y="1590427"/>
            <a:ext cx="2736304" cy="461665"/>
          </a:xfrm>
          <a:prstGeom prst="rect">
            <a:avLst/>
          </a:prstGeom>
          <a:noFill/>
        </p:spPr>
        <p:txBody>
          <a:bodyPr wrap="square" rtlCol="0">
            <a:spAutoFit/>
          </a:bodyPr>
          <a:lstStyle/>
          <a:p>
            <a:pPr algn="ctr"/>
            <a:r>
              <a:rPr lang="en-US" altLang="zh-CN" sz="2400" i="1" dirty="0" smtClean="0">
                <a:solidFill>
                  <a:srgbClr val="FF0000"/>
                </a:solidFill>
                <a:effectLst>
                  <a:outerShdw blurRad="50800" dist="50800" dir="2700000" algn="tl" rotWithShape="0">
                    <a:prstClr val="black">
                      <a:alpha val="84000"/>
                    </a:prstClr>
                  </a:outerShdw>
                </a:effectLst>
                <a:latin typeface="+mn-lt"/>
                <a:ea typeface="+mn-ea"/>
              </a:rPr>
              <a:t>Root finding</a:t>
            </a:r>
            <a:endParaRPr lang="zh-CN" altLang="en-US" sz="2400" i="1" dirty="0" smtClean="0">
              <a:solidFill>
                <a:srgbClr val="FF0000"/>
              </a:solidFill>
              <a:effectLst>
                <a:outerShdw blurRad="50800" dist="50800" dir="2700000" algn="tl" rotWithShape="0">
                  <a:prstClr val="black">
                    <a:alpha val="84000"/>
                  </a:prstClr>
                </a:outerShdw>
              </a:effectLst>
              <a:latin typeface="+mn-lt"/>
              <a:ea typeface="+mn-ea"/>
            </a:endParaRPr>
          </a:p>
        </p:txBody>
      </p:sp>
      <p:sp>
        <p:nvSpPr>
          <p:cNvPr id="24" name="TextBox 23"/>
          <p:cNvSpPr txBox="1"/>
          <p:nvPr/>
        </p:nvSpPr>
        <p:spPr>
          <a:xfrm>
            <a:off x="5796136" y="2675696"/>
            <a:ext cx="2736304" cy="461665"/>
          </a:xfrm>
          <a:prstGeom prst="rect">
            <a:avLst/>
          </a:prstGeom>
          <a:noFill/>
        </p:spPr>
        <p:txBody>
          <a:bodyPr wrap="square" rtlCol="0">
            <a:spAutoFit/>
          </a:bodyPr>
          <a:lstStyle/>
          <a:p>
            <a:pPr algn="ctr"/>
            <a:r>
              <a:rPr lang="en-US" altLang="zh-CN" sz="2400" i="1" dirty="0" smtClean="0">
                <a:solidFill>
                  <a:srgbClr val="CCCC00"/>
                </a:solidFill>
                <a:effectLst>
                  <a:outerShdw blurRad="50800" dist="50800" dir="2700000" algn="tl" rotWithShape="0">
                    <a:prstClr val="black">
                      <a:alpha val="84000"/>
                    </a:prstClr>
                  </a:outerShdw>
                </a:effectLst>
                <a:latin typeface="+mn-lt"/>
                <a:ea typeface="+mn-ea"/>
              </a:rPr>
              <a:t>Compression</a:t>
            </a:r>
            <a:endParaRPr lang="zh-CN" altLang="en-US" sz="2400" i="1" dirty="0" smtClean="0">
              <a:solidFill>
                <a:srgbClr val="CCCC00"/>
              </a:solidFill>
              <a:effectLst>
                <a:outerShdw blurRad="50800" dist="50800" dir="2700000" algn="tl" rotWithShape="0">
                  <a:prstClr val="black">
                    <a:alpha val="84000"/>
                  </a:prstClr>
                </a:outerShdw>
              </a:effectLst>
              <a:latin typeface="+mn-lt"/>
              <a:ea typeface="+mn-ea"/>
            </a:endParaRPr>
          </a:p>
        </p:txBody>
      </p:sp>
      <p:sp>
        <p:nvSpPr>
          <p:cNvPr id="25" name="TextBox 24"/>
          <p:cNvSpPr txBox="1"/>
          <p:nvPr/>
        </p:nvSpPr>
        <p:spPr>
          <a:xfrm>
            <a:off x="5652120" y="3251760"/>
            <a:ext cx="3024336" cy="461665"/>
          </a:xfrm>
          <a:prstGeom prst="rect">
            <a:avLst/>
          </a:prstGeom>
          <a:noFill/>
        </p:spPr>
        <p:txBody>
          <a:bodyPr wrap="square" rtlCol="0">
            <a:spAutoFit/>
          </a:bodyPr>
          <a:lstStyle/>
          <a:p>
            <a:pPr algn="ctr"/>
            <a:r>
              <a:rPr lang="en-US" altLang="zh-CN" sz="2400" i="1" dirty="0" smtClean="0">
                <a:solidFill>
                  <a:srgbClr val="FF0000"/>
                </a:solidFill>
                <a:effectLst>
                  <a:outerShdw blurRad="50800" dist="50800" dir="2700000" algn="tl" rotWithShape="0">
                    <a:prstClr val="black">
                      <a:alpha val="84000"/>
                    </a:prstClr>
                  </a:outerShdw>
                </a:effectLst>
                <a:latin typeface="+mn-lt"/>
                <a:ea typeface="+mn-ea"/>
              </a:rPr>
              <a:t>2-colorable constraint</a:t>
            </a:r>
            <a:endParaRPr lang="zh-CN" altLang="en-US" sz="2400" i="1" dirty="0" smtClean="0">
              <a:solidFill>
                <a:srgbClr val="FF0000"/>
              </a:solidFill>
              <a:effectLst>
                <a:outerShdw blurRad="50800" dist="50800" dir="2700000" algn="tl" rotWithShape="0">
                  <a:prstClr val="black">
                    <a:alpha val="84000"/>
                  </a:prstClr>
                </a:outerShdw>
              </a:effectLst>
              <a:latin typeface="+mn-lt"/>
              <a:ea typeface="+mn-ea"/>
            </a:endParaRPr>
          </a:p>
        </p:txBody>
      </p:sp>
      <p:sp>
        <p:nvSpPr>
          <p:cNvPr id="14" name="TextBox 13"/>
          <p:cNvSpPr txBox="1"/>
          <p:nvPr/>
        </p:nvSpPr>
        <p:spPr>
          <a:xfrm>
            <a:off x="2915816" y="2139702"/>
            <a:ext cx="2736304" cy="461665"/>
          </a:xfrm>
          <a:prstGeom prst="rect">
            <a:avLst/>
          </a:prstGeom>
          <a:noFill/>
        </p:spPr>
        <p:txBody>
          <a:bodyPr wrap="square" rtlCol="0">
            <a:spAutoFit/>
          </a:bodyPr>
          <a:lstStyle/>
          <a:p>
            <a:pPr algn="ctr"/>
            <a:r>
              <a:rPr lang="en-US" altLang="zh-CN" sz="2400" i="1" dirty="0" smtClean="0">
                <a:solidFill>
                  <a:srgbClr val="FF0000"/>
                </a:solidFill>
                <a:effectLst>
                  <a:outerShdw blurRad="50800" dist="50800" dir="2700000" algn="tl" rotWithShape="0">
                    <a:prstClr val="black">
                      <a:alpha val="84000"/>
                    </a:prstClr>
                  </a:outerShdw>
                </a:effectLst>
              </a:rPr>
              <a:t>Surface fitting</a:t>
            </a:r>
            <a:endParaRPr lang="zh-CN" altLang="en-US" sz="2400" i="1" dirty="0" smtClean="0">
              <a:solidFill>
                <a:srgbClr val="FF0000"/>
              </a:solidFill>
              <a:effectLst>
                <a:outerShdw blurRad="50800" dist="50800" dir="2700000" algn="tl" rotWithShape="0">
                  <a:prstClr val="black">
                    <a:alpha val="84000"/>
                  </a:prstClr>
                </a:outerShdw>
              </a:effectLst>
            </a:endParaRPr>
          </a:p>
        </p:txBody>
      </p:sp>
      <p:sp>
        <p:nvSpPr>
          <p:cNvPr id="19" name="TextBox 18"/>
          <p:cNvSpPr txBox="1"/>
          <p:nvPr/>
        </p:nvSpPr>
        <p:spPr>
          <a:xfrm>
            <a:off x="5796136" y="1590427"/>
            <a:ext cx="2736304" cy="461665"/>
          </a:xfrm>
          <a:prstGeom prst="rect">
            <a:avLst/>
          </a:prstGeom>
          <a:noFill/>
        </p:spPr>
        <p:txBody>
          <a:bodyPr wrap="square" rtlCol="0">
            <a:spAutoFit/>
          </a:bodyPr>
          <a:lstStyle/>
          <a:p>
            <a:pPr algn="ctr"/>
            <a:r>
              <a:rPr lang="en-US" altLang="zh-CN" sz="2400" i="1" dirty="0" smtClean="0">
                <a:solidFill>
                  <a:srgbClr val="92D050"/>
                </a:solidFill>
                <a:effectLst>
                  <a:outerShdw blurRad="50800" dist="50800" dir="2700000" algn="tl" rotWithShape="0">
                    <a:prstClr val="black">
                      <a:alpha val="84000"/>
                    </a:prstClr>
                  </a:outerShdw>
                </a:effectLst>
                <a:latin typeface="+mn-lt"/>
                <a:ea typeface="+mn-ea"/>
              </a:rPr>
              <a:t>Direct &amp; utilizes GPU</a:t>
            </a:r>
            <a:endParaRPr lang="zh-CN" altLang="en-US" sz="2400" i="1" dirty="0" smtClean="0">
              <a:solidFill>
                <a:srgbClr val="92D050"/>
              </a:solidFill>
              <a:effectLst>
                <a:outerShdw blurRad="50800" dist="50800" dir="2700000" algn="tl" rotWithShape="0">
                  <a:prstClr val="black">
                    <a:alpha val="84000"/>
                  </a:prstClr>
                </a:outerShdw>
              </a:effectLst>
              <a:latin typeface="+mn-lt"/>
              <a:ea typeface="+mn-ea"/>
            </a:endParaRPr>
          </a:p>
        </p:txBody>
      </p:sp>
      <p:sp>
        <p:nvSpPr>
          <p:cNvPr id="21" name="TextBox 20"/>
          <p:cNvSpPr txBox="1"/>
          <p:nvPr/>
        </p:nvSpPr>
        <p:spPr>
          <a:xfrm>
            <a:off x="5796136" y="2139702"/>
            <a:ext cx="2736304" cy="461665"/>
          </a:xfrm>
          <a:prstGeom prst="rect">
            <a:avLst/>
          </a:prstGeom>
          <a:noFill/>
        </p:spPr>
        <p:txBody>
          <a:bodyPr wrap="square" rtlCol="0">
            <a:spAutoFit/>
          </a:bodyPr>
          <a:lstStyle/>
          <a:p>
            <a:pPr algn="ctr"/>
            <a:r>
              <a:rPr lang="en-US" altLang="zh-CN" sz="2400" i="1" dirty="0" smtClean="0">
                <a:solidFill>
                  <a:srgbClr val="92D050"/>
                </a:solidFill>
                <a:effectLst>
                  <a:outerShdw blurRad="50800" dist="50800" dir="2700000" algn="tl" rotWithShape="0">
                    <a:prstClr val="black">
                      <a:alpha val="84000"/>
                    </a:prstClr>
                  </a:outerShdw>
                </a:effectLst>
              </a:rPr>
              <a:t>Robust and efficient</a:t>
            </a:r>
            <a:endParaRPr lang="zh-CN" altLang="en-US" sz="2400" i="1" dirty="0" smtClean="0">
              <a:solidFill>
                <a:srgbClr val="92D050"/>
              </a:solidFill>
              <a:effectLst>
                <a:outerShdw blurRad="50800" dist="50800" dir="2700000" algn="tl" rotWithShape="0">
                  <a:prstClr val="black">
                    <a:alpha val="84000"/>
                  </a:prstClr>
                </a:outerShdw>
              </a:effectLst>
            </a:endParaRPr>
          </a:p>
        </p:txBody>
      </p:sp>
      <p:sp>
        <p:nvSpPr>
          <p:cNvPr id="29" name="TextBox 28"/>
          <p:cNvSpPr txBox="1"/>
          <p:nvPr/>
        </p:nvSpPr>
        <p:spPr>
          <a:xfrm>
            <a:off x="2915816" y="2675696"/>
            <a:ext cx="2736304" cy="461665"/>
          </a:xfrm>
          <a:prstGeom prst="rect">
            <a:avLst/>
          </a:prstGeom>
          <a:noFill/>
        </p:spPr>
        <p:txBody>
          <a:bodyPr wrap="square" rtlCol="0">
            <a:spAutoFit/>
          </a:bodyPr>
          <a:lstStyle/>
          <a:p>
            <a:pPr algn="ctr"/>
            <a:r>
              <a:rPr lang="en-US" altLang="zh-CN" sz="2400" i="1" dirty="0" smtClean="0">
                <a:solidFill>
                  <a:srgbClr val="92D050"/>
                </a:solidFill>
                <a:effectLst>
                  <a:outerShdw blurRad="50800" dist="50800" dir="2700000" algn="tl" rotWithShape="0">
                    <a:prstClr val="black">
                      <a:alpha val="84000"/>
                    </a:prstClr>
                  </a:outerShdw>
                </a:effectLst>
              </a:rPr>
              <a:t>Adaptive</a:t>
            </a:r>
            <a:endParaRPr lang="zh-CN" altLang="en-US" sz="2400" i="1" dirty="0" smtClean="0">
              <a:solidFill>
                <a:srgbClr val="92D050"/>
              </a:solidFill>
              <a:effectLst>
                <a:outerShdw blurRad="50800" dist="50800" dir="2700000" algn="tl" rotWithShape="0">
                  <a:prstClr val="black">
                    <a:alpha val="84000"/>
                  </a:prstClr>
                </a:outerShdw>
              </a:effectLst>
            </a:endParaRPr>
          </a:p>
        </p:txBody>
      </p:sp>
      <p:sp>
        <p:nvSpPr>
          <p:cNvPr id="30" name="TextBox 29"/>
          <p:cNvSpPr txBox="1"/>
          <p:nvPr/>
        </p:nvSpPr>
        <p:spPr>
          <a:xfrm>
            <a:off x="2915816" y="3251760"/>
            <a:ext cx="2736304" cy="461665"/>
          </a:xfrm>
          <a:prstGeom prst="rect">
            <a:avLst/>
          </a:prstGeom>
          <a:noFill/>
        </p:spPr>
        <p:txBody>
          <a:bodyPr wrap="square" rtlCol="0">
            <a:spAutoFit/>
          </a:bodyPr>
          <a:lstStyle/>
          <a:p>
            <a:pPr algn="ctr"/>
            <a:r>
              <a:rPr lang="en-US" altLang="zh-CN" sz="2400" i="1" dirty="0" smtClean="0">
                <a:solidFill>
                  <a:srgbClr val="92D050"/>
                </a:solidFill>
                <a:effectLst>
                  <a:outerShdw blurRad="50800" dist="50800" dir="2700000" algn="tl" rotWithShape="0">
                    <a:prstClr val="black">
                      <a:alpha val="84000"/>
                    </a:prstClr>
                  </a:outerShdw>
                </a:effectLst>
              </a:rPr>
              <a:t>Less constraint</a:t>
            </a:r>
            <a:endParaRPr lang="zh-CN" altLang="en-US" sz="2400" i="1" dirty="0" smtClean="0">
              <a:solidFill>
                <a:srgbClr val="92D050"/>
              </a:solidFill>
              <a:effectLst>
                <a:outerShdw blurRad="50800" dist="50800" dir="2700000" algn="tl" rotWithShape="0">
                  <a:prstClr val="black">
                    <a:alpha val="84000"/>
                  </a:prstClr>
                </a:outerShdw>
              </a:effectLst>
            </a:endParaRPr>
          </a:p>
        </p:txBody>
      </p:sp>
      <p:sp>
        <p:nvSpPr>
          <p:cNvPr id="17" name="TextBox 16"/>
          <p:cNvSpPr txBox="1"/>
          <p:nvPr/>
        </p:nvSpPr>
        <p:spPr>
          <a:xfrm>
            <a:off x="5868144" y="3251760"/>
            <a:ext cx="2736304" cy="461665"/>
          </a:xfrm>
          <a:prstGeom prst="rect">
            <a:avLst/>
          </a:prstGeom>
          <a:noFill/>
        </p:spPr>
        <p:txBody>
          <a:bodyPr wrap="square" rtlCol="0">
            <a:spAutoFit/>
          </a:bodyPr>
          <a:lstStyle/>
          <a:p>
            <a:pPr algn="ctr"/>
            <a:r>
              <a:rPr lang="en-US" altLang="zh-CN" sz="2400" i="1" dirty="0" smtClean="0">
                <a:solidFill>
                  <a:srgbClr val="FFC000"/>
                </a:solidFill>
                <a:effectLst>
                  <a:outerShdw blurRad="50800" dist="50800" dir="2700000" algn="tl" rotWithShape="0">
                    <a:prstClr val="black">
                      <a:alpha val="84000"/>
                    </a:prstClr>
                  </a:outerShdw>
                </a:effectLst>
                <a:latin typeface="+mn-lt"/>
                <a:ea typeface="+mn-ea"/>
              </a:rPr>
              <a:t>Multiple SDFs</a:t>
            </a:r>
            <a:endParaRPr lang="zh-CN" altLang="en-US" sz="2400" i="1" dirty="0" smtClean="0">
              <a:solidFill>
                <a:srgbClr val="FFC000"/>
              </a:solidFill>
              <a:effectLst>
                <a:outerShdw blurRad="50800" dist="50800" dir="2700000" algn="tl" rotWithShape="0">
                  <a:prstClr val="black">
                    <a:alpha val="84000"/>
                  </a:prstClr>
                </a:outerShdw>
              </a:effectLst>
              <a:latin typeface="+mn-lt"/>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6" grpId="0" animBg="1"/>
      <p:bldP spid="26" grpId="1" animBg="1"/>
      <p:bldP spid="27" grpId="0" animBg="1"/>
      <p:bldP spid="20" grpId="0" animBg="1"/>
      <p:bldP spid="20" grpId="1" animBg="1"/>
      <p:bldP spid="25"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a:t>
            </a:r>
            <a:endParaRPr lang="zh-CN" altLang="en-US" dirty="0"/>
          </a:p>
        </p:txBody>
      </p:sp>
      <p:sp>
        <p:nvSpPr>
          <p:cNvPr id="3" name="内容占位符 2"/>
          <p:cNvSpPr>
            <a:spLocks noGrp="1"/>
          </p:cNvSpPr>
          <p:nvPr>
            <p:ph idx="1"/>
          </p:nvPr>
        </p:nvSpPr>
        <p:spPr>
          <a:xfrm>
            <a:off x="457200" y="987574"/>
            <a:ext cx="8686800" cy="3606651"/>
          </a:xfrm>
        </p:spPr>
        <p:txBody>
          <a:bodyPr/>
          <a:lstStyle/>
          <a:p>
            <a:r>
              <a:rPr lang="en-US" altLang="zh-CN" b="1" dirty="0" smtClean="0">
                <a:solidFill>
                  <a:schemeClr val="accent1"/>
                </a:solidFill>
              </a:rPr>
              <a:t>Contribution:</a:t>
            </a:r>
            <a:r>
              <a:rPr lang="en-US" altLang="zh-CN" dirty="0" smtClean="0"/>
              <a:t/>
            </a:r>
            <a:br>
              <a:rPr lang="en-US" altLang="zh-CN" dirty="0" smtClean="0"/>
            </a:br>
            <a:r>
              <a:rPr lang="en-US" altLang="zh-CN" dirty="0" smtClean="0"/>
              <a:t>A compact random-access vector representation for solid textures</a:t>
            </a:r>
          </a:p>
          <a:p>
            <a:r>
              <a:rPr lang="en-US" altLang="zh-CN" b="1" dirty="0" smtClean="0">
                <a:solidFill>
                  <a:schemeClr val="accent1"/>
                </a:solidFill>
              </a:rPr>
              <a:t>Future</a:t>
            </a:r>
            <a:r>
              <a:rPr lang="en-US" altLang="zh-CN" dirty="0" smtClean="0">
                <a:solidFill>
                  <a:schemeClr val="accent1"/>
                </a:solidFill>
              </a:rPr>
              <a:t> </a:t>
            </a:r>
            <a:r>
              <a:rPr lang="en-US" altLang="zh-CN" b="1" dirty="0" smtClean="0">
                <a:solidFill>
                  <a:schemeClr val="accent1"/>
                </a:solidFill>
              </a:rPr>
              <a:t>work</a:t>
            </a:r>
            <a:r>
              <a:rPr lang="en-US" altLang="zh-CN" dirty="0" smtClean="0">
                <a:solidFill>
                  <a:schemeClr val="accent1"/>
                </a:solidFill>
              </a:rPr>
              <a:t>: </a:t>
            </a:r>
            <a:r>
              <a:rPr lang="en-US" altLang="zh-CN" dirty="0" smtClean="0"/>
              <a:t/>
            </a:r>
            <a:br>
              <a:rPr lang="en-US" altLang="zh-CN" dirty="0" smtClean="0"/>
            </a:br>
            <a:r>
              <a:rPr lang="en-US" altLang="zh-CN" dirty="0" smtClean="0"/>
              <a:t>Interactive texture authoring tool</a:t>
            </a:r>
          </a:p>
          <a:p>
            <a:endParaRPr lang="zh-CN" altLang="en-US" dirty="0"/>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p:cNvSpPr>
          <p:nvPr>
            <p:ph type="title"/>
          </p:nvPr>
        </p:nvSpPr>
        <p:spPr/>
        <p:txBody>
          <a:bodyPr/>
          <a:lstStyle/>
          <a:p>
            <a:r>
              <a:rPr lang="en-US" altLang="zh-CN" dirty="0"/>
              <a:t>Thank You!</a:t>
            </a:r>
          </a:p>
        </p:txBody>
      </p:sp>
      <p:sp>
        <p:nvSpPr>
          <p:cNvPr id="4" name="文本占位符 3"/>
          <p:cNvSpPr>
            <a:spLocks noGrp="1"/>
          </p:cNvSpPr>
          <p:nvPr>
            <p:ph type="body" idx="1"/>
          </p:nvPr>
        </p:nvSpPr>
        <p:spPr/>
        <p:txBody>
          <a:bodyPr/>
          <a:lstStyle/>
          <a:p>
            <a:endParaRPr lang="zh-CN" altLang="en-US"/>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Bitmap Solid Textures</a:t>
            </a:r>
            <a:endParaRPr lang="zh-CN" altLang="en-US" dirty="0"/>
          </a:p>
        </p:txBody>
      </p:sp>
      <p:sp>
        <p:nvSpPr>
          <p:cNvPr id="3" name="内容占位符 2"/>
          <p:cNvSpPr>
            <a:spLocks noGrp="1"/>
          </p:cNvSpPr>
          <p:nvPr>
            <p:ph idx="1"/>
          </p:nvPr>
        </p:nvSpPr>
        <p:spPr/>
        <p:txBody>
          <a:bodyPr>
            <a:normAutofit/>
          </a:bodyPr>
          <a:lstStyle/>
          <a:p>
            <a:pPr>
              <a:buBlip>
                <a:blip r:embed="rId3"/>
              </a:buBlip>
            </a:pPr>
            <a:r>
              <a:rPr lang="en-US" altLang="zh-CN" sz="2800" dirty="0" smtClean="0"/>
              <a:t>No need for parameterization</a:t>
            </a:r>
          </a:p>
          <a:p>
            <a:pPr>
              <a:buBlip>
                <a:blip r:embed="rId3"/>
              </a:buBlip>
            </a:pPr>
            <a:r>
              <a:rPr lang="en-US" altLang="zh-CN" sz="2800" dirty="0" smtClean="0"/>
              <a:t>Consistent interior &amp; exterior</a:t>
            </a:r>
          </a:p>
          <a:p>
            <a:pPr>
              <a:buBlip>
                <a:blip r:embed="rId4"/>
              </a:buBlip>
            </a:pPr>
            <a:r>
              <a:rPr lang="en-US" altLang="zh-CN" sz="2800" dirty="0" smtClean="0"/>
              <a:t>Memory consumption increases </a:t>
            </a:r>
            <a:r>
              <a:rPr lang="en-US" altLang="zh-CN" sz="2800" i="1" dirty="0" smtClean="0"/>
              <a:t>cubically</a:t>
            </a:r>
            <a:r>
              <a:rPr lang="en-US" altLang="zh-CN" sz="2800" dirty="0" smtClean="0"/>
              <a:t>!</a:t>
            </a:r>
            <a:endParaRPr lang="zh-CN" altLang="en-US" sz="2800" dirty="0"/>
          </a:p>
        </p:txBody>
      </p:sp>
      <p:pic>
        <p:nvPicPr>
          <p:cNvPr id="5" name="图片 4" descr="dong_nocut.png"/>
          <p:cNvPicPr>
            <a:picLocks noChangeAspect="1"/>
          </p:cNvPicPr>
          <p:nvPr/>
        </p:nvPicPr>
        <p:blipFill>
          <a:blip r:embed="rId5" cstate="print"/>
          <a:stretch>
            <a:fillRect/>
          </a:stretch>
        </p:blipFill>
        <p:spPr>
          <a:xfrm>
            <a:off x="3254856" y="2499742"/>
            <a:ext cx="1965216" cy="2294027"/>
          </a:xfrm>
          <a:prstGeom prst="rect">
            <a:avLst/>
          </a:prstGeom>
        </p:spPr>
      </p:pic>
      <p:pic>
        <p:nvPicPr>
          <p:cNvPr id="6" name="图片 5" descr="kopf_nocut.png"/>
          <p:cNvPicPr>
            <a:picLocks noChangeAspect="1"/>
          </p:cNvPicPr>
          <p:nvPr/>
        </p:nvPicPr>
        <p:blipFill>
          <a:blip r:embed="rId6" cstate="print"/>
          <a:stretch>
            <a:fillRect/>
          </a:stretch>
        </p:blipFill>
        <p:spPr>
          <a:xfrm>
            <a:off x="734576" y="2643758"/>
            <a:ext cx="2013800" cy="2025956"/>
          </a:xfrm>
          <a:prstGeom prst="rect">
            <a:avLst/>
          </a:prstGeom>
        </p:spPr>
      </p:pic>
      <p:pic>
        <p:nvPicPr>
          <p:cNvPr id="7" name="图片 6" descr="takayama_nocut.png"/>
          <p:cNvPicPr>
            <a:picLocks noChangeAspect="1"/>
          </p:cNvPicPr>
          <p:nvPr/>
        </p:nvPicPr>
        <p:blipFill>
          <a:blip r:embed="rId7" cstate="print"/>
          <a:stretch>
            <a:fillRect/>
          </a:stretch>
        </p:blipFill>
        <p:spPr>
          <a:xfrm>
            <a:off x="5580112" y="2499742"/>
            <a:ext cx="1481653" cy="2176836"/>
          </a:xfrm>
          <a:prstGeom prst="rect">
            <a:avLst/>
          </a:prstGeom>
        </p:spPr>
      </p:pic>
      <p:sp>
        <p:nvSpPr>
          <p:cNvPr id="8" name="TextBox 7"/>
          <p:cNvSpPr txBox="1"/>
          <p:nvPr/>
        </p:nvSpPr>
        <p:spPr>
          <a:xfrm>
            <a:off x="1094616" y="4587974"/>
            <a:ext cx="1404102" cy="338554"/>
          </a:xfrm>
          <a:prstGeom prst="rect">
            <a:avLst/>
          </a:prstGeom>
          <a:noFill/>
        </p:spPr>
        <p:txBody>
          <a:bodyPr wrap="none" rtlCol="0">
            <a:spAutoFit/>
          </a:bodyPr>
          <a:lstStyle/>
          <a:p>
            <a:r>
              <a:rPr lang="en-US" altLang="zh-CN" sz="1600" dirty="0" smtClean="0">
                <a:solidFill>
                  <a:schemeClr val="accent1"/>
                </a:solidFill>
              </a:rPr>
              <a:t>[Kopf et al. 07]</a:t>
            </a:r>
            <a:endParaRPr lang="zh-CN" altLang="en-US" sz="1600" dirty="0">
              <a:solidFill>
                <a:schemeClr val="accent1"/>
              </a:solidFill>
            </a:endParaRPr>
          </a:p>
        </p:txBody>
      </p:sp>
      <p:sp>
        <p:nvSpPr>
          <p:cNvPr id="9" name="TextBox 8"/>
          <p:cNvSpPr txBox="1"/>
          <p:nvPr/>
        </p:nvSpPr>
        <p:spPr>
          <a:xfrm>
            <a:off x="3326864" y="4587974"/>
            <a:ext cx="1470787" cy="338554"/>
          </a:xfrm>
          <a:prstGeom prst="rect">
            <a:avLst/>
          </a:prstGeom>
          <a:noFill/>
        </p:spPr>
        <p:txBody>
          <a:bodyPr wrap="none" rtlCol="0">
            <a:spAutoFit/>
          </a:bodyPr>
          <a:lstStyle/>
          <a:p>
            <a:r>
              <a:rPr lang="en-US" altLang="zh-CN" sz="1600" dirty="0" smtClean="0">
                <a:solidFill>
                  <a:schemeClr val="accent1"/>
                </a:solidFill>
              </a:rPr>
              <a:t>[Dong et al. 08]</a:t>
            </a:r>
            <a:endParaRPr lang="zh-CN" altLang="en-US" sz="1600" dirty="0">
              <a:solidFill>
                <a:schemeClr val="accent1"/>
              </a:solidFill>
            </a:endParaRPr>
          </a:p>
        </p:txBody>
      </p:sp>
      <p:sp>
        <p:nvSpPr>
          <p:cNvPr id="10" name="TextBox 9"/>
          <p:cNvSpPr txBox="1"/>
          <p:nvPr/>
        </p:nvSpPr>
        <p:spPr>
          <a:xfrm>
            <a:off x="5580112" y="4587974"/>
            <a:ext cx="1871538" cy="338554"/>
          </a:xfrm>
          <a:prstGeom prst="rect">
            <a:avLst/>
          </a:prstGeom>
          <a:noFill/>
        </p:spPr>
        <p:txBody>
          <a:bodyPr wrap="none" rtlCol="0">
            <a:spAutoFit/>
          </a:bodyPr>
          <a:lstStyle/>
          <a:p>
            <a:r>
              <a:rPr lang="en-US" altLang="zh-CN" sz="1600" dirty="0" smtClean="0">
                <a:solidFill>
                  <a:schemeClr val="accent1"/>
                </a:solidFill>
              </a:rPr>
              <a:t>[</a:t>
            </a:r>
            <a:r>
              <a:rPr lang="en-US" altLang="zh-CN" sz="1600" dirty="0" err="1" smtClean="0">
                <a:solidFill>
                  <a:schemeClr val="accent1"/>
                </a:solidFill>
              </a:rPr>
              <a:t>Takayama</a:t>
            </a:r>
            <a:r>
              <a:rPr lang="en-US" altLang="zh-CN" sz="1600" dirty="0" smtClean="0">
                <a:solidFill>
                  <a:schemeClr val="accent1"/>
                </a:solidFill>
              </a:rPr>
              <a:t> et al. 08]</a:t>
            </a:r>
            <a:endParaRPr lang="zh-CN" altLang="en-US" sz="1600" dirty="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takayama_cut.png"/>
          <p:cNvPicPr>
            <a:picLocks noChangeAspect="1"/>
          </p:cNvPicPr>
          <p:nvPr/>
        </p:nvPicPr>
        <p:blipFill>
          <a:blip r:embed="rId3" cstate="print"/>
          <a:stretch>
            <a:fillRect/>
          </a:stretch>
        </p:blipFill>
        <p:spPr>
          <a:xfrm>
            <a:off x="5560135" y="2427734"/>
            <a:ext cx="1532145" cy="2251018"/>
          </a:xfrm>
          <a:prstGeom prst="rect">
            <a:avLst/>
          </a:prstGeom>
        </p:spPr>
      </p:pic>
      <p:pic>
        <p:nvPicPr>
          <p:cNvPr id="11" name="图片 10" descr="dong_cut.png"/>
          <p:cNvPicPr>
            <a:picLocks noChangeAspect="1"/>
          </p:cNvPicPr>
          <p:nvPr/>
        </p:nvPicPr>
        <p:blipFill>
          <a:blip r:embed="rId4" cstate="print"/>
          <a:stretch>
            <a:fillRect/>
          </a:stretch>
        </p:blipFill>
        <p:spPr>
          <a:xfrm>
            <a:off x="3244893" y="2499742"/>
            <a:ext cx="1975179" cy="2305657"/>
          </a:xfrm>
          <a:prstGeom prst="rect">
            <a:avLst/>
          </a:prstGeom>
        </p:spPr>
      </p:pic>
      <p:sp>
        <p:nvSpPr>
          <p:cNvPr id="2" name="标题 1"/>
          <p:cNvSpPr>
            <a:spLocks noGrp="1"/>
          </p:cNvSpPr>
          <p:nvPr>
            <p:ph type="title"/>
          </p:nvPr>
        </p:nvSpPr>
        <p:spPr/>
        <p:txBody>
          <a:bodyPr/>
          <a:lstStyle/>
          <a:p>
            <a:r>
              <a:rPr lang="en-US" altLang="zh-CN" dirty="0" smtClean="0"/>
              <a:t>Bitmap Solid Textures</a:t>
            </a:r>
            <a:endParaRPr lang="zh-CN" altLang="en-US" dirty="0"/>
          </a:p>
        </p:txBody>
      </p:sp>
      <p:sp>
        <p:nvSpPr>
          <p:cNvPr id="3" name="内容占位符 2"/>
          <p:cNvSpPr>
            <a:spLocks noGrp="1"/>
          </p:cNvSpPr>
          <p:nvPr>
            <p:ph idx="1"/>
          </p:nvPr>
        </p:nvSpPr>
        <p:spPr/>
        <p:txBody>
          <a:bodyPr>
            <a:normAutofit/>
          </a:bodyPr>
          <a:lstStyle/>
          <a:p>
            <a:pPr>
              <a:buBlip>
                <a:blip r:embed="rId5"/>
              </a:buBlip>
            </a:pPr>
            <a:r>
              <a:rPr lang="en-US" altLang="zh-CN" sz="2800" dirty="0" smtClean="0"/>
              <a:t>No need for parameterization</a:t>
            </a:r>
          </a:p>
          <a:p>
            <a:pPr>
              <a:buBlip>
                <a:blip r:embed="rId5"/>
              </a:buBlip>
            </a:pPr>
            <a:r>
              <a:rPr lang="en-US" altLang="zh-CN" sz="2800" dirty="0" smtClean="0"/>
              <a:t>Consistent interior &amp; exterior</a:t>
            </a:r>
          </a:p>
          <a:p>
            <a:pPr>
              <a:buBlip>
                <a:blip r:embed="rId6"/>
              </a:buBlip>
            </a:pPr>
            <a:r>
              <a:rPr lang="en-US" altLang="zh-CN" sz="2800" dirty="0" smtClean="0"/>
              <a:t>Memory consumption increases </a:t>
            </a:r>
            <a:r>
              <a:rPr lang="en-US" altLang="zh-CN" sz="2800" i="1" dirty="0" smtClean="0"/>
              <a:t>cubically</a:t>
            </a:r>
            <a:r>
              <a:rPr lang="en-US" altLang="zh-CN" sz="2800" dirty="0" smtClean="0"/>
              <a:t>!</a:t>
            </a:r>
            <a:endParaRPr lang="zh-CN" altLang="en-US" sz="2800" dirty="0"/>
          </a:p>
        </p:txBody>
      </p:sp>
      <p:sp>
        <p:nvSpPr>
          <p:cNvPr id="9" name="TextBox 8"/>
          <p:cNvSpPr txBox="1"/>
          <p:nvPr/>
        </p:nvSpPr>
        <p:spPr>
          <a:xfrm>
            <a:off x="3316901" y="4587974"/>
            <a:ext cx="1470787" cy="338554"/>
          </a:xfrm>
          <a:prstGeom prst="rect">
            <a:avLst/>
          </a:prstGeom>
          <a:noFill/>
        </p:spPr>
        <p:txBody>
          <a:bodyPr wrap="none" rtlCol="0">
            <a:spAutoFit/>
          </a:bodyPr>
          <a:lstStyle/>
          <a:p>
            <a:r>
              <a:rPr lang="en-US" altLang="zh-CN" sz="1600" dirty="0" smtClean="0">
                <a:solidFill>
                  <a:schemeClr val="accent1"/>
                </a:solidFill>
                <a:effectLst>
                  <a:outerShdw blurRad="63500" dist="12700" dir="2700000" algn="tl" rotWithShape="0">
                    <a:prstClr val="black"/>
                  </a:outerShdw>
                </a:effectLst>
              </a:rPr>
              <a:t>[Dong et al. 08]</a:t>
            </a:r>
            <a:endParaRPr lang="zh-CN" altLang="en-US" sz="1600" dirty="0">
              <a:solidFill>
                <a:schemeClr val="accent1"/>
              </a:solidFill>
              <a:effectLst>
                <a:outerShdw blurRad="63500" dist="12700" dir="2700000" algn="tl" rotWithShape="0">
                  <a:prstClr val="black"/>
                </a:outerShdw>
              </a:effectLst>
            </a:endParaRPr>
          </a:p>
        </p:txBody>
      </p:sp>
      <p:sp>
        <p:nvSpPr>
          <p:cNvPr id="10" name="TextBox 9"/>
          <p:cNvSpPr txBox="1"/>
          <p:nvPr/>
        </p:nvSpPr>
        <p:spPr>
          <a:xfrm>
            <a:off x="5580112" y="4587974"/>
            <a:ext cx="1871538" cy="338554"/>
          </a:xfrm>
          <a:prstGeom prst="rect">
            <a:avLst/>
          </a:prstGeom>
          <a:noFill/>
        </p:spPr>
        <p:txBody>
          <a:bodyPr wrap="none" rtlCol="0">
            <a:spAutoFit/>
          </a:bodyPr>
          <a:lstStyle/>
          <a:p>
            <a:r>
              <a:rPr lang="en-US" altLang="zh-CN" sz="1600" dirty="0" smtClean="0">
                <a:solidFill>
                  <a:schemeClr val="accent1"/>
                </a:solidFill>
                <a:effectLst>
                  <a:outerShdw blurRad="63500" dist="12700" dir="2700000" algn="tl" rotWithShape="0">
                    <a:prstClr val="black"/>
                  </a:outerShdw>
                </a:effectLst>
              </a:rPr>
              <a:t>[</a:t>
            </a:r>
            <a:r>
              <a:rPr lang="en-US" altLang="zh-CN" sz="1600" dirty="0" err="1" smtClean="0">
                <a:solidFill>
                  <a:schemeClr val="accent1"/>
                </a:solidFill>
                <a:effectLst>
                  <a:outerShdw blurRad="63500" dist="12700" dir="2700000" algn="tl" rotWithShape="0">
                    <a:prstClr val="black"/>
                  </a:outerShdw>
                </a:effectLst>
              </a:rPr>
              <a:t>Takayama</a:t>
            </a:r>
            <a:r>
              <a:rPr lang="en-US" altLang="zh-CN" sz="1600" dirty="0" smtClean="0">
                <a:solidFill>
                  <a:schemeClr val="accent1"/>
                </a:solidFill>
                <a:effectLst>
                  <a:outerShdw blurRad="63500" dist="12700" dir="2700000" algn="tl" rotWithShape="0">
                    <a:prstClr val="black"/>
                  </a:outerShdw>
                </a:effectLst>
              </a:rPr>
              <a:t> et al. 08]</a:t>
            </a:r>
            <a:endParaRPr lang="zh-CN" altLang="en-US" sz="1600" dirty="0">
              <a:solidFill>
                <a:schemeClr val="accent1"/>
              </a:solidFill>
              <a:effectLst>
                <a:outerShdw blurRad="63500" dist="12700" dir="2700000" algn="tl" rotWithShape="0">
                  <a:prstClr val="black"/>
                </a:outerShdw>
              </a:effectLst>
            </a:endParaRPr>
          </a:p>
        </p:txBody>
      </p:sp>
      <p:pic>
        <p:nvPicPr>
          <p:cNvPr id="12" name="图片 11" descr="kopf_cut.png"/>
          <p:cNvPicPr>
            <a:picLocks noChangeAspect="1"/>
          </p:cNvPicPr>
          <p:nvPr/>
        </p:nvPicPr>
        <p:blipFill>
          <a:blip r:embed="rId7" cstate="print"/>
          <a:stretch>
            <a:fillRect/>
          </a:stretch>
        </p:blipFill>
        <p:spPr>
          <a:xfrm>
            <a:off x="724613" y="2643758"/>
            <a:ext cx="2016224" cy="2028395"/>
          </a:xfrm>
          <a:prstGeom prst="rect">
            <a:avLst/>
          </a:prstGeom>
        </p:spPr>
      </p:pic>
      <p:sp>
        <p:nvSpPr>
          <p:cNvPr id="8" name="TextBox 7"/>
          <p:cNvSpPr txBox="1"/>
          <p:nvPr/>
        </p:nvSpPr>
        <p:spPr>
          <a:xfrm>
            <a:off x="1084653" y="4587974"/>
            <a:ext cx="1404102" cy="338554"/>
          </a:xfrm>
          <a:prstGeom prst="rect">
            <a:avLst/>
          </a:prstGeom>
          <a:noFill/>
        </p:spPr>
        <p:txBody>
          <a:bodyPr wrap="none" rtlCol="0">
            <a:spAutoFit/>
          </a:bodyPr>
          <a:lstStyle/>
          <a:p>
            <a:r>
              <a:rPr lang="en-US" altLang="zh-CN" sz="1600" dirty="0" smtClean="0">
                <a:solidFill>
                  <a:schemeClr val="accent1"/>
                </a:solidFill>
                <a:effectLst>
                  <a:outerShdw blurRad="63500" dist="12700" dir="2700000" algn="tl" rotWithShape="0">
                    <a:prstClr val="black"/>
                  </a:outerShdw>
                </a:effectLst>
              </a:rPr>
              <a:t>[Kopf et al. 07]</a:t>
            </a:r>
            <a:endParaRPr lang="zh-CN" altLang="en-US" sz="1600" dirty="0">
              <a:solidFill>
                <a:schemeClr val="accent1"/>
              </a:solidFill>
              <a:effectLst>
                <a:outerShdw blurRad="63500" dist="12700" dir="2700000" algn="tl" rotWithShape="0">
                  <a:prstClr val="black"/>
                </a:outerShdw>
              </a:effectLs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smtClean="0"/>
              <a:t>Vector Graphics</a:t>
            </a:r>
            <a:endParaRPr lang="zh-CN" altLang="en-US" smtClean="0"/>
          </a:p>
        </p:txBody>
      </p:sp>
      <p:sp>
        <p:nvSpPr>
          <p:cNvPr id="5123" name="Rectangle 5"/>
          <p:cNvSpPr>
            <a:spLocks noGrp="1"/>
          </p:cNvSpPr>
          <p:nvPr>
            <p:ph idx="1"/>
          </p:nvPr>
        </p:nvSpPr>
        <p:spPr/>
        <p:txBody>
          <a:bodyPr>
            <a:normAutofit/>
          </a:bodyPr>
          <a:lstStyle/>
          <a:p>
            <a:pPr>
              <a:buBlip>
                <a:blip r:embed="rId3"/>
              </a:buBlip>
            </a:pPr>
            <a:r>
              <a:rPr lang="en-US" altLang="zh-CN" dirty="0" smtClean="0"/>
              <a:t>Compact and resolution-independent</a:t>
            </a:r>
          </a:p>
          <a:p>
            <a:pPr>
              <a:buBlip>
                <a:blip r:embed="rId4"/>
              </a:buBlip>
            </a:pPr>
            <a:r>
              <a:rPr lang="en-US" altLang="zh-CN" dirty="0" smtClean="0"/>
              <a:t>Limited to 2D content</a:t>
            </a:r>
          </a:p>
        </p:txBody>
      </p:sp>
      <p:pic>
        <p:nvPicPr>
          <p:cNvPr id="5" name="图片 4" descr="tiger.png"/>
          <p:cNvPicPr>
            <a:picLocks noChangeAspect="1"/>
          </p:cNvPicPr>
          <p:nvPr/>
        </p:nvPicPr>
        <p:blipFill>
          <a:blip r:embed="rId5" cstate="print"/>
          <a:stretch>
            <a:fillRect/>
          </a:stretch>
        </p:blipFill>
        <p:spPr>
          <a:xfrm>
            <a:off x="538404" y="2355726"/>
            <a:ext cx="1952760" cy="2016224"/>
          </a:xfrm>
          <a:prstGeom prst="rect">
            <a:avLst/>
          </a:prstGeom>
        </p:spPr>
      </p:pic>
      <p:pic>
        <p:nvPicPr>
          <p:cNvPr id="6" name="图片 5" descr="tiger_zoom.png"/>
          <p:cNvPicPr>
            <a:picLocks noChangeAspect="1"/>
          </p:cNvPicPr>
          <p:nvPr/>
        </p:nvPicPr>
        <p:blipFill>
          <a:blip r:embed="rId6" cstate="print"/>
          <a:srcRect l="14243" r="14541"/>
          <a:stretch>
            <a:fillRect/>
          </a:stretch>
        </p:blipFill>
        <p:spPr>
          <a:xfrm>
            <a:off x="2699792" y="2427734"/>
            <a:ext cx="1863883" cy="1854926"/>
          </a:xfrm>
          <a:prstGeom prst="rect">
            <a:avLst/>
          </a:prstGeom>
          <a:effectLst>
            <a:outerShdw blurRad="50800" dist="38100" dir="2700000" algn="tl" rotWithShape="0">
              <a:prstClr val="black">
                <a:alpha val="40000"/>
              </a:prstClr>
            </a:outerShdw>
          </a:effectLst>
        </p:spPr>
      </p:pic>
      <p:pic>
        <p:nvPicPr>
          <p:cNvPr id="7" name="图片 6" descr="diffusion_curve.jpg"/>
          <p:cNvPicPr>
            <a:picLocks noChangeAspect="1"/>
          </p:cNvPicPr>
          <p:nvPr/>
        </p:nvPicPr>
        <p:blipFill>
          <a:blip r:embed="rId7" cstate="print"/>
          <a:srcRect r="25146"/>
          <a:stretch>
            <a:fillRect/>
          </a:stretch>
        </p:blipFill>
        <p:spPr>
          <a:xfrm>
            <a:off x="5004048" y="2427734"/>
            <a:ext cx="1389733" cy="1863883"/>
          </a:xfrm>
          <a:prstGeom prst="rect">
            <a:avLst/>
          </a:prstGeom>
          <a:effectLst>
            <a:outerShdw blurRad="50800" dist="38100" dir="2700000" algn="tl" rotWithShape="0">
              <a:prstClr val="black">
                <a:alpha val="40000"/>
              </a:prstClr>
            </a:outerShdw>
          </a:effectLst>
        </p:spPr>
      </p:pic>
      <p:pic>
        <p:nvPicPr>
          <p:cNvPr id="8" name="图片 7" descr="diffusion_curve_zoom.jpg"/>
          <p:cNvPicPr>
            <a:picLocks noChangeAspect="1"/>
          </p:cNvPicPr>
          <p:nvPr/>
        </p:nvPicPr>
        <p:blipFill>
          <a:blip r:embed="rId8" cstate="print"/>
          <a:stretch>
            <a:fillRect/>
          </a:stretch>
        </p:blipFill>
        <p:spPr>
          <a:xfrm>
            <a:off x="6516216" y="2427734"/>
            <a:ext cx="1856602" cy="1863883"/>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1115616" y="4371950"/>
            <a:ext cx="2736304"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SVG </a:t>
            </a:r>
            <a:r>
              <a:rPr lang="en-US" altLang="zh-CN" sz="1600" i="1" dirty="0" smtClean="0">
                <a:solidFill>
                  <a:schemeClr val="bg1">
                    <a:lumMod val="75000"/>
                  </a:schemeClr>
                </a:solidFill>
                <a:effectLst>
                  <a:outerShdw blurRad="50800" dist="50800" dir="2700000" algn="tl" rotWithShape="0">
                    <a:prstClr val="black">
                      <a:alpha val="84000"/>
                    </a:prstClr>
                  </a:outerShdw>
                </a:effectLst>
                <a:latin typeface="+mn-lt"/>
                <a:ea typeface="+mn-ea"/>
              </a:rPr>
              <a:t>(www.croczilla.com)</a:t>
            </a:r>
            <a:endParaRPr lang="zh-CN" altLang="en-US" sz="14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0" name="TextBox 9"/>
          <p:cNvSpPr txBox="1"/>
          <p:nvPr/>
        </p:nvSpPr>
        <p:spPr>
          <a:xfrm>
            <a:off x="5076056" y="4371950"/>
            <a:ext cx="3168352" cy="369332"/>
          </a:xfrm>
          <a:prstGeom prst="rect">
            <a:avLst/>
          </a:prstGeom>
          <a:noFill/>
        </p:spPr>
        <p:txBody>
          <a:bodyPr wrap="square" rtlCol="0">
            <a:spAutoFit/>
          </a:bodyPr>
          <a:lstStyle/>
          <a:p>
            <a:pPr algn="ct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Diffusion Curves </a:t>
            </a:r>
            <a:r>
              <a:rPr lang="en-US" altLang="zh-CN" sz="1600" i="1" dirty="0" smtClean="0">
                <a:solidFill>
                  <a:schemeClr val="accent1"/>
                </a:solidFill>
              </a:rPr>
              <a:t>[</a:t>
            </a:r>
            <a:r>
              <a:rPr lang="en-US" altLang="zh-CN" sz="1600" i="1" dirty="0" err="1" smtClean="0">
                <a:solidFill>
                  <a:schemeClr val="accent1"/>
                </a:solidFill>
              </a:rPr>
              <a:t>Orzan</a:t>
            </a:r>
            <a:r>
              <a:rPr lang="en-US" altLang="zh-CN" sz="1600" i="1" dirty="0" smtClean="0">
                <a:solidFill>
                  <a:schemeClr val="accent1"/>
                </a:solidFill>
              </a:rPr>
              <a:t> et al. 08]</a:t>
            </a:r>
            <a:endParaRPr lang="zh-CN" altLang="en-US" sz="1600" i="1" dirty="0" smtClean="0">
              <a:solidFill>
                <a:schemeClr val="accent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491880" y="3651870"/>
            <a:ext cx="3240360" cy="1008112"/>
          </a:xfrm>
          <a:prstGeom prst="rect">
            <a:avLst/>
          </a:prstGeom>
          <a:gradFill>
            <a:gsLst>
              <a:gs pos="0">
                <a:schemeClr val="tx1">
                  <a:alpha val="0"/>
                </a:schemeClr>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46" name="标题 1"/>
          <p:cNvSpPr>
            <a:spLocks noGrp="1"/>
          </p:cNvSpPr>
          <p:nvPr>
            <p:ph type="title"/>
          </p:nvPr>
        </p:nvSpPr>
        <p:spPr/>
        <p:txBody>
          <a:bodyPr/>
          <a:lstStyle/>
          <a:p>
            <a:pPr eaLnBrk="1" hangingPunct="1"/>
            <a:r>
              <a:rPr lang="en-US" altLang="zh-CN" smtClean="0"/>
              <a:t>Vector Solid Textures</a:t>
            </a:r>
            <a:endParaRPr lang="zh-CN" altLang="en-US" smtClean="0"/>
          </a:p>
        </p:txBody>
      </p:sp>
      <p:sp>
        <p:nvSpPr>
          <p:cNvPr id="6147" name="Rectangle 5"/>
          <p:cNvSpPr>
            <a:spLocks noGrp="1"/>
          </p:cNvSpPr>
          <p:nvPr>
            <p:ph idx="1"/>
          </p:nvPr>
        </p:nvSpPr>
        <p:spPr/>
        <p:txBody>
          <a:bodyPr/>
          <a:lstStyle/>
          <a:p>
            <a:pPr>
              <a:buBlip>
                <a:blip r:embed="rId3"/>
              </a:buBlip>
            </a:pPr>
            <a:r>
              <a:rPr lang="en-US" altLang="zh-CN" dirty="0" smtClean="0"/>
              <a:t>Resolution-independent</a:t>
            </a:r>
          </a:p>
          <a:p>
            <a:pPr>
              <a:buBlip>
                <a:blip r:embed="rId3"/>
              </a:buBlip>
            </a:pPr>
            <a:r>
              <a:rPr lang="en-US" altLang="zh-CN" dirty="0" smtClean="0"/>
              <a:t>Efficient rendering</a:t>
            </a:r>
          </a:p>
          <a:p>
            <a:pPr>
              <a:buBlip>
                <a:blip r:embed="rId3"/>
              </a:buBlip>
            </a:pPr>
            <a:r>
              <a:rPr lang="en-US" altLang="zh-CN" dirty="0" smtClean="0"/>
              <a:t>Compact storage</a:t>
            </a:r>
          </a:p>
          <a:p>
            <a:pPr>
              <a:buBlip>
                <a:blip r:embed="rId3"/>
              </a:buBlip>
            </a:pPr>
            <a:r>
              <a:rPr lang="en-US" altLang="zh-CN" dirty="0" smtClean="0"/>
              <a:t>Benefits of solid textures</a:t>
            </a:r>
          </a:p>
        </p:txBody>
      </p:sp>
      <p:pic>
        <p:nvPicPr>
          <p:cNvPr id="6" name="Picture 2" descr="D:\Work\2009 SolidTexture\talk\images\cat_small.png"/>
          <p:cNvPicPr>
            <a:picLocks noChangeAspect="1" noChangeArrowheads="1"/>
          </p:cNvPicPr>
          <p:nvPr/>
        </p:nvPicPr>
        <p:blipFill>
          <a:blip r:embed="rId4" cstate="print"/>
          <a:srcRect/>
          <a:stretch>
            <a:fillRect/>
          </a:stretch>
        </p:blipFill>
        <p:spPr bwMode="auto">
          <a:xfrm>
            <a:off x="6228184" y="1059582"/>
            <a:ext cx="2175506" cy="3744416"/>
          </a:xfrm>
          <a:prstGeom prst="rect">
            <a:avLst/>
          </a:prstGeom>
          <a:noFill/>
        </p:spPr>
      </p:pic>
      <p:sp>
        <p:nvSpPr>
          <p:cNvPr id="5" name="TextBox 4"/>
          <p:cNvSpPr txBox="1"/>
          <p:nvPr/>
        </p:nvSpPr>
        <p:spPr>
          <a:xfrm>
            <a:off x="3491880" y="3651870"/>
            <a:ext cx="2736304" cy="954107"/>
          </a:xfrm>
          <a:prstGeom prst="rect">
            <a:avLst/>
          </a:prstGeom>
          <a:noFill/>
        </p:spPr>
        <p:txBody>
          <a:bodyPr wrap="square" rtlCol="0">
            <a:spAutoFit/>
          </a:bodyPr>
          <a:lstStyle/>
          <a:p>
            <a:pPr algn="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A VST textured model</a:t>
            </a:r>
            <a:endParaRPr lang="en-US" altLang="zh-CN" sz="16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a:p>
            <a:pPr algn="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Rendered at </a:t>
            </a:r>
            <a:r>
              <a:rPr lang="en-US" altLang="zh-CN" b="1" i="1" dirty="0" smtClean="0">
                <a:solidFill>
                  <a:schemeClr val="bg1">
                    <a:lumMod val="75000"/>
                  </a:schemeClr>
                </a:solidFill>
                <a:effectLst>
                  <a:outerShdw blurRad="50800" dist="50800" dir="2700000" algn="tl" rotWithShape="0">
                    <a:prstClr val="black">
                      <a:alpha val="84000"/>
                    </a:prstClr>
                  </a:outerShdw>
                </a:effectLst>
                <a:latin typeface="+mn-lt"/>
                <a:ea typeface="+mn-ea"/>
              </a:rPr>
              <a:t>110</a:t>
            </a:r>
            <a:r>
              <a:rPr lang="en-US" altLang="zh-CN" i="1" dirty="0" smtClean="0">
                <a:solidFill>
                  <a:schemeClr val="bg1">
                    <a:lumMod val="75000"/>
                  </a:schemeClr>
                </a:solidFill>
                <a:effectLst>
                  <a:outerShdw blurRad="50800" dist="50800" dir="2700000" algn="tl" rotWithShape="0">
                    <a:prstClr val="black">
                      <a:alpha val="84000"/>
                    </a:prstClr>
                  </a:outerShdw>
                </a:effectLst>
                <a:latin typeface="+mn-lt"/>
                <a:ea typeface="+mn-ea"/>
              </a:rPr>
              <a:t> Fps</a:t>
            </a:r>
          </a:p>
          <a:p>
            <a:pPr algn="r"/>
            <a:r>
              <a:rPr lang="en-US" altLang="zh-CN" sz="2000" i="1" dirty="0" smtClean="0">
                <a:solidFill>
                  <a:schemeClr val="bg1">
                    <a:lumMod val="75000"/>
                  </a:schemeClr>
                </a:solidFill>
                <a:effectLst>
                  <a:outerShdw blurRad="50800" dist="50800" dir="2700000" algn="tl" rotWithShape="0">
                    <a:prstClr val="black">
                      <a:alpha val="84000"/>
                    </a:prstClr>
                  </a:outerShdw>
                </a:effectLst>
                <a:latin typeface="+mn-lt"/>
                <a:ea typeface="+mn-ea"/>
              </a:rPr>
              <a:t>Size: </a:t>
            </a:r>
            <a:r>
              <a:rPr lang="en-US" altLang="zh-CN" sz="2000" b="1" i="1" dirty="0" smtClean="0">
                <a:solidFill>
                  <a:schemeClr val="bg1">
                    <a:lumMod val="75000"/>
                  </a:schemeClr>
                </a:solidFill>
                <a:effectLst>
                  <a:outerShdw blurRad="50800" dist="50800" dir="2700000" algn="tl" rotWithShape="0">
                    <a:prstClr val="black">
                      <a:alpha val="84000"/>
                    </a:prstClr>
                  </a:outerShdw>
                </a:effectLst>
                <a:latin typeface="+mn-lt"/>
                <a:ea typeface="+mn-ea"/>
              </a:rPr>
              <a:t>1.55</a:t>
            </a:r>
            <a:r>
              <a:rPr lang="en-US" altLang="zh-CN" sz="2000" i="1" dirty="0" smtClean="0">
                <a:solidFill>
                  <a:schemeClr val="bg1">
                    <a:lumMod val="75000"/>
                  </a:schemeClr>
                </a:solidFill>
                <a:effectLst>
                  <a:outerShdw blurRad="50800" dist="50800" dir="2700000" algn="tl" rotWithShape="0">
                    <a:prstClr val="black">
                      <a:alpha val="84000"/>
                    </a:prstClr>
                  </a:outerShdw>
                </a:effectLst>
                <a:latin typeface="+mn-lt"/>
                <a:ea typeface="+mn-ea"/>
              </a:rPr>
              <a:t> MB</a:t>
            </a:r>
            <a:endParaRPr lang="zh-CN" altLang="en-US" sz="2000" i="1" dirty="0" smtClean="0">
              <a:solidFill>
                <a:schemeClr val="bg1">
                  <a:lumMod val="75000"/>
                </a:schemeClr>
              </a:solidFill>
              <a:effectLst>
                <a:outerShdw blurRad="50800" dist="50800" dir="2700000" algn="tl" rotWithShape="0">
                  <a:prstClr val="black">
                    <a:alpha val="84000"/>
                  </a:prstClr>
                </a:outerShdw>
              </a:effectLst>
              <a:latin typeface="+mn-lt"/>
              <a:ea typeface="+mn-ea"/>
            </a:endParaRPr>
          </a:p>
        </p:txBody>
      </p:sp>
      <p:sp>
        <p:nvSpPr>
          <p:cNvPr id="10" name="矩形标注 9"/>
          <p:cNvSpPr/>
          <p:nvPr/>
        </p:nvSpPr>
        <p:spPr>
          <a:xfrm>
            <a:off x="5220072" y="1203598"/>
            <a:ext cx="1368152" cy="1368152"/>
          </a:xfrm>
          <a:prstGeom prst="wedgeRectCallout">
            <a:avLst>
              <a:gd name="adj1" fmla="val 37183"/>
              <a:gd name="adj2" fmla="val 112162"/>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ainbow_cat_zoom2.jpg"/>
          <p:cNvPicPr>
            <a:picLocks noChangeAspect="1"/>
          </p:cNvPicPr>
          <p:nvPr/>
        </p:nvPicPr>
        <p:blipFill>
          <a:blip r:embed="rId5" cstate="print"/>
          <a:stretch>
            <a:fillRect/>
          </a:stretch>
        </p:blipFill>
        <p:spPr>
          <a:xfrm>
            <a:off x="5271988" y="1260748"/>
            <a:ext cx="1256928" cy="125692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p:cNvSpPr>
          <p:nvPr>
            <p:ph type="title"/>
          </p:nvPr>
        </p:nvSpPr>
        <p:spPr/>
        <p:txBody>
          <a:bodyPr>
            <a:normAutofit/>
          </a:bodyPr>
          <a:lstStyle/>
          <a:p>
            <a:r>
              <a:rPr lang="en-US" altLang="zh-CN" dirty="0" smtClean="0"/>
              <a:t>Overview</a:t>
            </a:r>
            <a:endParaRPr lang="en-US" altLang="zh-CN" dirty="0"/>
          </a:p>
        </p:txBody>
      </p:sp>
      <p:sp>
        <p:nvSpPr>
          <p:cNvPr id="4" name="文本占位符 3"/>
          <p:cNvSpPr>
            <a:spLocks noGrp="1"/>
          </p:cNvSpPr>
          <p:nvPr>
            <p:ph type="body" idx="1"/>
          </p:nvPr>
        </p:nvSpPr>
        <p:spPr/>
        <p:txBody>
          <a:bodyPr/>
          <a:lstStyle/>
          <a:p>
            <a:r>
              <a:rPr lang="en-US" altLang="zh-CN" dirty="0" smtClean="0"/>
              <a:t>Vector Solid Textures</a:t>
            </a:r>
            <a:endParaRPr lang="zh-CN" altLang="en-US" dirty="0"/>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normAutofit/>
          </a:bodyPr>
          <a:lstStyle/>
          <a:p>
            <a:r>
              <a:rPr lang="en-US" altLang="zh-CN" dirty="0" smtClean="0"/>
              <a:t>Texture Decomposition</a:t>
            </a:r>
          </a:p>
        </p:txBody>
      </p:sp>
      <p:sp>
        <p:nvSpPr>
          <p:cNvPr id="9" name="内容占位符 8"/>
          <p:cNvSpPr>
            <a:spLocks noGrp="1"/>
          </p:cNvSpPr>
          <p:nvPr>
            <p:ph idx="1"/>
          </p:nvPr>
        </p:nvSpPr>
        <p:spPr>
          <a:xfrm>
            <a:off x="457200" y="987575"/>
            <a:ext cx="8229600" cy="648072"/>
          </a:xfrm>
        </p:spPr>
        <p:txBody>
          <a:bodyPr>
            <a:normAutofit/>
          </a:bodyPr>
          <a:lstStyle/>
          <a:p>
            <a:r>
              <a:rPr lang="en-US" altLang="zh-CN" i="1" dirty="0" smtClean="0"/>
              <a:t>Sharp discontinuities </a:t>
            </a:r>
            <a:r>
              <a:rPr lang="en-US" altLang="zh-CN" dirty="0" smtClean="0"/>
              <a:t>+ </a:t>
            </a:r>
            <a:r>
              <a:rPr lang="en-US" altLang="zh-CN" i="1" dirty="0" smtClean="0"/>
              <a:t>Smooth variations</a:t>
            </a:r>
            <a:endParaRPr lang="zh-CN" altLang="en-US" i="1" dirty="0"/>
          </a:p>
        </p:txBody>
      </p:sp>
      <p:sp>
        <p:nvSpPr>
          <p:cNvPr id="14" name="TextBox 13"/>
          <p:cNvSpPr txBox="1"/>
          <p:nvPr/>
        </p:nvSpPr>
        <p:spPr>
          <a:xfrm>
            <a:off x="827584" y="3435846"/>
            <a:ext cx="1800200" cy="400110"/>
          </a:xfrm>
          <a:prstGeom prst="rect">
            <a:avLst/>
          </a:prstGeom>
          <a:noFill/>
        </p:spPr>
        <p:txBody>
          <a:bodyPr wrap="square" rtlCol="0">
            <a:spAutoFit/>
          </a:bodyPr>
          <a:lstStyle/>
          <a:p>
            <a:pPr algn="ctr"/>
            <a:r>
              <a:rPr lang="en-US" altLang="zh-CN" sz="2000" i="1" dirty="0" smtClean="0">
                <a:solidFill>
                  <a:srgbClr val="E0E0E0"/>
                </a:solidFill>
                <a:effectLst>
                  <a:outerShdw blurRad="50800" dist="50800" dir="2700000" algn="tl" rotWithShape="0">
                    <a:prstClr val="black">
                      <a:alpha val="84000"/>
                    </a:prstClr>
                  </a:outerShdw>
                </a:effectLst>
                <a:latin typeface="+mn-lt"/>
                <a:ea typeface="+mn-ea"/>
              </a:rPr>
              <a:t>2D texture</a:t>
            </a:r>
            <a:endParaRPr lang="zh-CN" altLang="en-US" sz="2000" i="1" dirty="0" smtClean="0">
              <a:solidFill>
                <a:srgbClr val="E0E0E0"/>
              </a:solidFill>
              <a:effectLst>
                <a:outerShdw blurRad="50800" dist="50800" dir="2700000" algn="tl" rotWithShape="0">
                  <a:prstClr val="black">
                    <a:alpha val="84000"/>
                  </a:prstClr>
                </a:outerShdw>
              </a:effectLst>
              <a:latin typeface="+mn-lt"/>
              <a:ea typeface="+mn-ea"/>
            </a:endParaRPr>
          </a:p>
        </p:txBody>
      </p:sp>
      <p:pic>
        <p:nvPicPr>
          <p:cNvPr id="19" name="图片 18" descr="skin_faketex.jpg"/>
          <p:cNvPicPr>
            <a:picLocks noChangeAspect="1"/>
          </p:cNvPicPr>
          <p:nvPr/>
        </p:nvPicPr>
        <p:blipFill>
          <a:blip r:embed="rId3" cstate="print"/>
          <a:stretch>
            <a:fillRect/>
          </a:stretch>
        </p:blipFill>
        <p:spPr>
          <a:xfrm>
            <a:off x="1115616" y="2139702"/>
            <a:ext cx="1219200" cy="1219200"/>
          </a:xfrm>
          <a:prstGeom prst="rect">
            <a:avLst/>
          </a:prstGeom>
        </p:spPr>
      </p:pic>
      <p:pic>
        <p:nvPicPr>
          <p:cNvPr id="21" name="图片 20" descr="skin_zoom_vec.jpg"/>
          <p:cNvPicPr>
            <a:picLocks noChangeAspect="1"/>
          </p:cNvPicPr>
          <p:nvPr/>
        </p:nvPicPr>
        <p:blipFill>
          <a:blip r:embed="rId4" cstate="print"/>
          <a:stretch>
            <a:fillRect/>
          </a:stretch>
        </p:blipFill>
        <p:spPr>
          <a:xfrm>
            <a:off x="5724128" y="1707654"/>
            <a:ext cx="2232248" cy="2232248"/>
          </a:xfrm>
          <a:prstGeom prst="rect">
            <a:avLst/>
          </a:prstGeom>
          <a:effectLst>
            <a:outerShdw blurRad="50800" dist="38100" dir="2700000" algn="tl" rotWithShape="0">
              <a:prstClr val="black">
                <a:alpha val="40000"/>
              </a:prstClr>
            </a:outerShdw>
          </a:effectLst>
        </p:spPr>
      </p:pic>
      <p:sp>
        <p:nvSpPr>
          <p:cNvPr id="22" name="TextBox 21"/>
          <p:cNvSpPr txBox="1"/>
          <p:nvPr/>
        </p:nvSpPr>
        <p:spPr>
          <a:xfrm>
            <a:off x="2987824" y="4083918"/>
            <a:ext cx="2232248" cy="677108"/>
          </a:xfrm>
          <a:prstGeom prst="rect">
            <a:avLst/>
          </a:prstGeom>
          <a:noFill/>
        </p:spPr>
        <p:txBody>
          <a:bodyPr wrap="square" rtlCol="0">
            <a:spAutoFit/>
          </a:bodyPr>
          <a:lstStyle/>
          <a:p>
            <a:pPr algn="ctr"/>
            <a:r>
              <a:rPr lang="en-US" altLang="zh-CN" sz="2000" i="1" dirty="0" smtClean="0">
                <a:solidFill>
                  <a:srgbClr val="E0E0E0"/>
                </a:solidFill>
                <a:effectLst>
                  <a:outerShdw blurRad="50800" dist="50800" dir="2700000" algn="tl" rotWithShape="0">
                    <a:prstClr val="black">
                      <a:alpha val="84000"/>
                    </a:prstClr>
                  </a:outerShdw>
                </a:effectLst>
                <a:latin typeface="+mn-lt"/>
                <a:ea typeface="+mn-ea"/>
              </a:rPr>
              <a:t>Bitmap texture</a:t>
            </a:r>
          </a:p>
          <a:p>
            <a:pPr algn="ctr"/>
            <a:r>
              <a:rPr lang="en-US" altLang="zh-CN" i="1" dirty="0" smtClean="0">
                <a:solidFill>
                  <a:schemeClr val="bg1">
                    <a:lumMod val="50000"/>
                  </a:schemeClr>
                </a:solidFill>
                <a:effectLst>
                  <a:outerShdw blurRad="50800" dist="50800" dir="2700000" algn="tl" rotWithShape="0">
                    <a:prstClr val="black">
                      <a:alpha val="84000"/>
                    </a:prstClr>
                  </a:outerShdw>
                </a:effectLst>
                <a:latin typeface="+mn-lt"/>
                <a:ea typeface="+mn-ea"/>
              </a:rPr>
              <a:t>(linear interpolation)</a:t>
            </a:r>
            <a:endParaRPr lang="zh-CN" altLang="en-US" i="1" dirty="0" smtClean="0">
              <a:solidFill>
                <a:schemeClr val="bg1">
                  <a:lumMod val="50000"/>
                </a:schemeClr>
              </a:solidFill>
              <a:effectLst>
                <a:outerShdw blurRad="50800" dist="50800" dir="2700000" algn="tl" rotWithShape="0">
                  <a:prstClr val="black">
                    <a:alpha val="84000"/>
                  </a:prstClr>
                </a:outerShdw>
              </a:effectLst>
              <a:latin typeface="+mn-lt"/>
              <a:ea typeface="+mn-ea"/>
            </a:endParaRPr>
          </a:p>
        </p:txBody>
      </p:sp>
      <p:sp>
        <p:nvSpPr>
          <p:cNvPr id="23" name="TextBox 22"/>
          <p:cNvSpPr txBox="1"/>
          <p:nvPr/>
        </p:nvSpPr>
        <p:spPr>
          <a:xfrm>
            <a:off x="5940152" y="4083918"/>
            <a:ext cx="1800200" cy="400110"/>
          </a:xfrm>
          <a:prstGeom prst="rect">
            <a:avLst/>
          </a:prstGeom>
          <a:noFill/>
        </p:spPr>
        <p:txBody>
          <a:bodyPr wrap="square" rtlCol="0">
            <a:spAutoFit/>
          </a:bodyPr>
          <a:lstStyle/>
          <a:p>
            <a:pPr algn="ctr"/>
            <a:r>
              <a:rPr lang="en-US" altLang="zh-CN" sz="2000" b="1" i="1" dirty="0" smtClean="0">
                <a:solidFill>
                  <a:srgbClr val="E0E0E0"/>
                </a:solidFill>
                <a:effectLst>
                  <a:outerShdw blurRad="50800" dist="50800" dir="2700000" algn="tl" rotWithShape="0">
                    <a:prstClr val="black">
                      <a:alpha val="84000"/>
                    </a:prstClr>
                  </a:outerShdw>
                </a:effectLst>
                <a:latin typeface="+mn-lt"/>
                <a:ea typeface="+mn-ea"/>
              </a:rPr>
              <a:t>Vector texture</a:t>
            </a:r>
            <a:endParaRPr lang="zh-CN" altLang="en-US" sz="2000" b="1" i="1" dirty="0" smtClean="0">
              <a:solidFill>
                <a:srgbClr val="E0E0E0"/>
              </a:solidFill>
              <a:effectLst>
                <a:outerShdw blurRad="50800" dist="50800" dir="2700000" algn="tl" rotWithShape="0">
                  <a:prstClr val="black">
                    <a:alpha val="84000"/>
                  </a:prstClr>
                </a:outerShdw>
              </a:effectLst>
              <a:latin typeface="+mn-lt"/>
              <a:ea typeface="+mn-ea"/>
            </a:endParaRPr>
          </a:p>
        </p:txBody>
      </p:sp>
      <p:pic>
        <p:nvPicPr>
          <p:cNvPr id="24" name="图片 23" descr="skin_2d_bound.png"/>
          <p:cNvPicPr>
            <a:picLocks noChangeAspect="1"/>
          </p:cNvPicPr>
          <p:nvPr/>
        </p:nvPicPr>
        <p:blipFill>
          <a:blip r:embed="rId5" cstate="print"/>
          <a:stretch>
            <a:fillRect/>
          </a:stretch>
        </p:blipFill>
        <p:spPr>
          <a:xfrm>
            <a:off x="1115616" y="2139702"/>
            <a:ext cx="1224136" cy="1224136"/>
          </a:xfrm>
          <a:prstGeom prst="rect">
            <a:avLst/>
          </a:prstGeom>
        </p:spPr>
      </p:pic>
      <p:sp>
        <p:nvSpPr>
          <p:cNvPr id="25" name="矩形 24"/>
          <p:cNvSpPr/>
          <p:nvPr/>
        </p:nvSpPr>
        <p:spPr>
          <a:xfrm>
            <a:off x="1395259" y="2961853"/>
            <a:ext cx="288032" cy="288032"/>
          </a:xfrm>
          <a:prstGeom prst="rect">
            <a:avLst/>
          </a:prstGeom>
          <a:noFill/>
          <a:ln>
            <a:solidFill>
              <a:srgbClr val="FF0000"/>
            </a:solidFill>
          </a:ln>
          <a:effectLst>
            <a:outerShdw blurRad="38100" dist="254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flipV="1">
            <a:off x="1393546" y="1707654"/>
            <a:ext cx="1594278" cy="125500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397203" y="3251606"/>
            <a:ext cx="1595041" cy="67734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91680" y="3251606"/>
            <a:ext cx="3508505" cy="67362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691680" y="1717288"/>
            <a:ext cx="3504788" cy="12453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图片 19" descr="skin_zoom_linear.jpg"/>
          <p:cNvPicPr>
            <a:picLocks noChangeAspect="1"/>
          </p:cNvPicPr>
          <p:nvPr/>
        </p:nvPicPr>
        <p:blipFill>
          <a:blip r:embed="rId6" cstate="print"/>
          <a:stretch>
            <a:fillRect/>
          </a:stretch>
        </p:blipFill>
        <p:spPr>
          <a:xfrm>
            <a:off x="2987824" y="1707654"/>
            <a:ext cx="2232248" cy="2232248"/>
          </a:xfrm>
          <a:prstGeom prst="rect">
            <a:avLst/>
          </a:prstGeom>
          <a:effectLst>
            <a:outerShdw blurRad="50800" dist="38100" dir="2700000" algn="tl" rotWithShape="0">
              <a:prstClr val="black">
                <a:alpha val="40000"/>
              </a:prst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4000"/>
                            </p:stCondLst>
                            <p:childTnLst>
                              <p:par>
                                <p:cTn id="9" presetID="10" presetClass="exit" presetSubtype="0" fill="hold" nodeType="afterEffect">
                                  <p:stCondLst>
                                    <p:cond delay="3000"/>
                                  </p:stCondLst>
                                  <p:childTnLst>
                                    <p:animEffect transition="out" filter="fade">
                                      <p:cBhvr>
                                        <p:cTn id="10" dur="1000"/>
                                        <p:tgtEl>
                                          <p:spTgt spid="24"/>
                                        </p:tgtEl>
                                      </p:cBhvr>
                                    </p:animEffect>
                                    <p:set>
                                      <p:cBhvr>
                                        <p:cTn id="11" dur="1" fill="hold">
                                          <p:stCondLst>
                                            <p:cond delay="999"/>
                                          </p:stCondLst>
                                        </p:cTn>
                                        <p:tgtEl>
                                          <p:spTgt spid="24"/>
                                        </p:tgtEl>
                                        <p:attrNameLst>
                                          <p:attrName>style.visibility</p:attrName>
                                        </p:attrNameLst>
                                      </p:cBhvr>
                                      <p:to>
                                        <p:strVal val="hidden"/>
                                      </p:to>
                                    </p:se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animBg="1"/>
    </p:bldLst>
  </p:timing>
</p:sld>
</file>

<file path=ppt/theme/theme1.xml><?xml version="1.0" encoding="utf-8"?>
<a:theme xmlns:a="http://schemas.openxmlformats.org/drawingml/2006/main" name="自定义设计方案">
  <a:themeElements>
    <a:clrScheme name="VST Dark Colors">
      <a:dk1>
        <a:sysClr val="windowText" lastClr="000000"/>
      </a:dk1>
      <a:lt1>
        <a:srgbClr val="EAEAEA"/>
      </a:lt1>
      <a:dk2>
        <a:srgbClr val="3F3F3F"/>
      </a:dk2>
      <a:lt2>
        <a:srgbClr val="D8D8D8"/>
      </a:lt2>
      <a:accent1>
        <a:srgbClr val="F5E5B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7499</TotalTime>
  <Words>2033</Words>
  <Application>Microsoft Office PowerPoint</Application>
  <PresentationFormat>On-screen Show (16:9)</PresentationFormat>
  <Paragraphs>308</Paragraphs>
  <Slides>37</Slides>
  <Notes>37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Times New Roman</vt:lpstr>
      <vt:lpstr>Calibri</vt:lpstr>
      <vt:lpstr>Century Gothic</vt:lpstr>
      <vt:lpstr>宋体</vt:lpstr>
      <vt:lpstr>自定义设计方案</vt:lpstr>
      <vt:lpstr>Vector Solid Textures</vt:lpstr>
      <vt:lpstr>Bitmap Textures</vt:lpstr>
      <vt:lpstr>Bitmap Textures</vt:lpstr>
      <vt:lpstr>Bitmap Solid Textures</vt:lpstr>
      <vt:lpstr>Bitmap Solid Textures</vt:lpstr>
      <vt:lpstr>Vector Graphics</vt:lpstr>
      <vt:lpstr>Vector Solid Textures</vt:lpstr>
      <vt:lpstr>Overview</vt:lpstr>
      <vt:lpstr>Texture Decomposition</vt:lpstr>
      <vt:lpstr>Texture Decomposition</vt:lpstr>
      <vt:lpstr>Key Components</vt:lpstr>
      <vt:lpstr>Key Components</vt:lpstr>
      <vt:lpstr>Key Components</vt:lpstr>
      <vt:lpstr>Key Components</vt:lpstr>
      <vt:lpstr>Real-Time Rendering</vt:lpstr>
      <vt:lpstr>Vectorization</vt:lpstr>
      <vt:lpstr>Vectorization</vt:lpstr>
      <vt:lpstr>Vectorization</vt:lpstr>
      <vt:lpstr>Vectorization</vt:lpstr>
      <vt:lpstr>Vectorization</vt:lpstr>
      <vt:lpstr>Vectorization</vt:lpstr>
      <vt:lpstr>Results &amp; Applications</vt:lpstr>
      <vt:lpstr>PowerPoint Presentation</vt:lpstr>
      <vt:lpstr>PowerPoint Presentation</vt:lpstr>
      <vt:lpstr>PowerPoint Presentation</vt:lpstr>
      <vt:lpstr>PowerPoint Presentation</vt:lpstr>
      <vt:lpstr>Texture Composition</vt:lpstr>
      <vt:lpstr>Texture Composition</vt:lpstr>
      <vt:lpstr>Statistics</vt:lpstr>
      <vt:lpstr>Discussion</vt:lpstr>
      <vt:lpstr>Region Label Pairs</vt:lpstr>
      <vt:lpstr>Anti-aliasing</vt:lpstr>
      <vt:lpstr>Boundary Softness</vt:lpstr>
      <vt:lpstr>Boundary Softness</vt:lpstr>
      <vt:lpstr>Explicit vs. Implicit</vt:lpstr>
      <vt:lpstr>Conclusion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Vector Solid Textures</dc:title>
  <dc:creator>Lvdi Wang</dc:creator>
  <dc:description>Presentation for the SIGGRAPH 2010 paper: Vector Solid Textures</dc:description>
  <cp:lastModifiedBy>Lvdi Wang (MSR Student-Person Consulting)</cp:lastModifiedBy>
  <cp:revision>573</cp:revision>
  <dcterms:created xsi:type="dcterms:W3CDTF">2010-06-13T08:46:04Z</dcterms:created>
  <dcterms:modified xsi:type="dcterms:W3CDTF">2010-08-20T04:50:17Z</dcterms:modified>
</cp:coreProperties>
</file>